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7" r:id="rId3"/>
    <p:sldId id="298" r:id="rId4"/>
    <p:sldId id="299" r:id="rId5"/>
    <p:sldId id="300" r:id="rId6"/>
    <p:sldId id="301" r:id="rId7"/>
    <p:sldId id="302" r:id="rId8"/>
    <p:sldId id="303" r:id="rId9"/>
    <p:sldId id="304" r:id="rId10"/>
    <p:sldId id="305" r:id="rId11"/>
    <p:sldId id="306" r:id="rId12"/>
    <p:sldId id="307" r:id="rId13"/>
    <p:sldId id="308" r:id="rId14"/>
    <p:sldId id="309" r:id="rId15"/>
    <p:sldId id="310" r:id="rId16"/>
    <p:sldId id="311" r:id="rId17"/>
    <p:sldId id="312" r:id="rId18"/>
    <p:sldId id="266" r:id="rId19"/>
    <p:sldId id="267" r:id="rId20"/>
    <p:sldId id="316" r:id="rId21"/>
    <p:sldId id="315" r:id="rId22"/>
    <p:sldId id="268" r:id="rId23"/>
    <p:sldId id="333" r:id="rId24"/>
    <p:sldId id="334" r:id="rId25"/>
    <p:sldId id="335" r:id="rId26"/>
    <p:sldId id="332" r:id="rId27"/>
    <p:sldId id="270" r:id="rId28"/>
    <p:sldId id="271" r:id="rId29"/>
    <p:sldId id="318" r:id="rId30"/>
    <p:sldId id="317" r:id="rId31"/>
    <p:sldId id="272" r:id="rId32"/>
    <p:sldId id="322" r:id="rId33"/>
    <p:sldId id="326" r:id="rId34"/>
    <p:sldId id="327" r:id="rId35"/>
    <p:sldId id="323" r:id="rId36"/>
    <p:sldId id="329" r:id="rId37"/>
    <p:sldId id="331" r:id="rId38"/>
    <p:sldId id="324" r:id="rId39"/>
    <p:sldId id="328" r:id="rId40"/>
    <p:sldId id="325" r:id="rId41"/>
    <p:sldId id="319" r:id="rId42"/>
    <p:sldId id="320" r:id="rId43"/>
    <p:sldId id="321" r:id="rId44"/>
    <p:sldId id="277" r:id="rId45"/>
    <p:sldId id="314" r:id="rId46"/>
    <p:sldId id="295" r:id="rId47"/>
  </p:sldIdLst>
  <p:sldSz cx="12192000" cy="6858000"/>
  <p:notesSz cx="6858000" cy="9144000"/>
  <p:defaultTextStyle>
    <a:defPPr>
      <a:defRPr lang="es-EC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E25E649-3F16-4E02-A733-19D2CDBF48F0}" styleName="Estilo medio 3 - Énfasis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38B1855-1B75-4FBE-930C-398BA8C253C6}" styleName="Estilo temático 2 - Énfasis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53" autoAdjust="0"/>
    <p:restoredTop sz="94660"/>
  </p:normalViewPr>
  <p:slideViewPr>
    <p:cSldViewPr snapToGrid="0">
      <p:cViewPr>
        <p:scale>
          <a:sx n="81" d="100"/>
          <a:sy n="81" d="100"/>
        </p:scale>
        <p:origin x="-294" y="-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4.wmf"/><Relationship Id="rId1" Type="http://schemas.openxmlformats.org/officeDocument/2006/relationships/image" Target="../media/image3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s-EC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E7E60-68F5-4CB1-9BA0-5161DAE085B1}" type="datetimeFigureOut">
              <a:rPr lang="es-EC" smtClean="0"/>
              <a:t>08/03/2018</a:t>
            </a:fld>
            <a:endParaRPr lang="es-EC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F04DD-7D4C-43D2-8F4D-3EB5F60D4CC9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88439993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750">
        <p15:prstTrans prst="drape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E7E60-68F5-4CB1-9BA0-5161DAE085B1}" type="datetimeFigureOut">
              <a:rPr lang="es-EC" smtClean="0"/>
              <a:t>08/03/2018</a:t>
            </a:fld>
            <a:endParaRPr lang="es-EC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F04DD-7D4C-43D2-8F4D-3EB5F60D4CC9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07204364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750">
        <p15:prstTrans prst="drape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E7E60-68F5-4CB1-9BA0-5161DAE085B1}" type="datetimeFigureOut">
              <a:rPr lang="es-EC" smtClean="0"/>
              <a:t>08/03/2018</a:t>
            </a:fld>
            <a:endParaRPr lang="es-EC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F04DD-7D4C-43D2-8F4D-3EB5F60D4CC9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80815726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750">
        <p15:prstTrans prst="drape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E7E60-68F5-4CB1-9BA0-5161DAE085B1}" type="datetimeFigureOut">
              <a:rPr lang="es-EC" smtClean="0"/>
              <a:t>08/03/2018</a:t>
            </a:fld>
            <a:endParaRPr lang="es-EC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F04DD-7D4C-43D2-8F4D-3EB5F60D4CC9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6140042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750">
        <p15:prstTrans prst="drape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E7E60-68F5-4CB1-9BA0-5161DAE085B1}" type="datetimeFigureOut">
              <a:rPr lang="es-EC" smtClean="0"/>
              <a:t>08/03/2018</a:t>
            </a:fld>
            <a:endParaRPr lang="es-EC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F04DD-7D4C-43D2-8F4D-3EB5F60D4CC9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00990764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750">
        <p15:prstTrans prst="drape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E7E60-68F5-4CB1-9BA0-5161DAE085B1}" type="datetimeFigureOut">
              <a:rPr lang="es-EC" smtClean="0"/>
              <a:t>08/03/2018</a:t>
            </a:fld>
            <a:endParaRPr lang="es-EC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F04DD-7D4C-43D2-8F4D-3EB5F60D4CC9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73884074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750">
        <p15:prstTrans prst="drape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E7E60-68F5-4CB1-9BA0-5161DAE085B1}" type="datetimeFigureOut">
              <a:rPr lang="es-EC" smtClean="0"/>
              <a:t>08/03/2018</a:t>
            </a:fld>
            <a:endParaRPr lang="es-EC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F04DD-7D4C-43D2-8F4D-3EB5F60D4CC9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56409872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750">
        <p15:prstTrans prst="drape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E7E60-68F5-4CB1-9BA0-5161DAE085B1}" type="datetimeFigureOut">
              <a:rPr lang="es-EC" smtClean="0"/>
              <a:t>08/03/2018</a:t>
            </a:fld>
            <a:endParaRPr lang="es-EC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F04DD-7D4C-43D2-8F4D-3EB5F60D4CC9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0082372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750">
        <p15:prstTrans prst="drape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E7E60-68F5-4CB1-9BA0-5161DAE085B1}" type="datetimeFigureOut">
              <a:rPr lang="es-EC" smtClean="0"/>
              <a:t>08/03/2018</a:t>
            </a:fld>
            <a:endParaRPr lang="es-EC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F04DD-7D4C-43D2-8F4D-3EB5F60D4CC9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08203529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750">
        <p15:prstTrans prst="drape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E7E60-68F5-4CB1-9BA0-5161DAE085B1}" type="datetimeFigureOut">
              <a:rPr lang="es-EC" smtClean="0"/>
              <a:t>08/03/2018</a:t>
            </a:fld>
            <a:endParaRPr lang="es-EC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F04DD-7D4C-43D2-8F4D-3EB5F60D4CC9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57688416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750">
        <p15:prstTrans prst="drape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C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E7E60-68F5-4CB1-9BA0-5161DAE085B1}" type="datetimeFigureOut">
              <a:rPr lang="es-EC" smtClean="0"/>
              <a:t>08/03/2018</a:t>
            </a:fld>
            <a:endParaRPr lang="es-EC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F04DD-7D4C-43D2-8F4D-3EB5F60D4CC9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63909332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750">
        <p15:prstTrans prst="drape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8E7E60-68F5-4CB1-9BA0-5161DAE085B1}" type="datetimeFigureOut">
              <a:rPr lang="es-EC" smtClean="0"/>
              <a:t>08/03/2018</a:t>
            </a:fld>
            <a:endParaRPr lang="es-EC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C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F04DD-7D4C-43D2-8F4D-3EB5F60D4CC9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45762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750">
        <p15:prstTrans prst="drape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34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33.wmf"/><Relationship Id="rId4" Type="http://schemas.openxmlformats.org/officeDocument/2006/relationships/oleObject" Target="../embeddings/oleObject1.bin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6.jpeg"/><Relationship Id="rId5" Type="http://schemas.openxmlformats.org/officeDocument/2006/relationships/image" Target="../media/image35.wmf"/><Relationship Id="rId4" Type="http://schemas.openxmlformats.org/officeDocument/2006/relationships/oleObject" Target="../embeddings/oleObject3.bin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388A85EB-8541-46CF-84DE-9F77F42685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" y="-408"/>
            <a:ext cx="12191276" cy="6858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537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252D32F1-1DE3-4CD3-854C-6724A0E851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" y="-408"/>
            <a:ext cx="12191276" cy="6858407"/>
          </a:xfrm>
          <a:prstGeom prst="rect">
            <a:avLst/>
          </a:prstGeom>
        </p:spPr>
      </p:pic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4420635" y="325682"/>
            <a:ext cx="7401232" cy="870156"/>
          </a:xfrm>
        </p:spPr>
        <p:txBody>
          <a:bodyPr>
            <a:normAutofit/>
          </a:bodyPr>
          <a:lstStyle/>
          <a:p>
            <a:pPr algn="ctr"/>
            <a:r>
              <a:rPr lang="x-none" sz="2400" b="1" dirty="0">
                <a:latin typeface="Helvetica Neue"/>
              </a:rPr>
              <a:t>INTENDENCIA GENERAL DE POLICÍA</a:t>
            </a:r>
            <a:r>
              <a:rPr lang="es-EC" sz="2400" b="1" dirty="0">
                <a:latin typeface="Helvetica Neue"/>
              </a:rPr>
              <a:t/>
            </a:r>
            <a:br>
              <a:rPr lang="es-EC" sz="2400" b="1" dirty="0">
                <a:latin typeface="Helvetica Neue"/>
              </a:rPr>
            </a:br>
            <a:endParaRPr lang="es-EC" sz="2400" b="1" dirty="0">
              <a:latin typeface="Helvetica Neue"/>
            </a:endParaRPr>
          </a:p>
        </p:txBody>
      </p:sp>
      <p:sp>
        <p:nvSpPr>
          <p:cNvPr id="6" name="Marcador de contenido 2"/>
          <p:cNvSpPr>
            <a:spLocks noGrp="1"/>
          </p:cNvSpPr>
          <p:nvPr>
            <p:ph idx="1"/>
          </p:nvPr>
        </p:nvSpPr>
        <p:spPr>
          <a:xfrm>
            <a:off x="658213" y="1871094"/>
            <a:ext cx="3762422" cy="3681567"/>
          </a:xfrm>
          <a:noFill/>
          <a:ln>
            <a:noFill/>
          </a:ln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ES" sz="1800" b="1" dirty="0">
                <a:latin typeface="Helvetica Neue"/>
              </a:rPr>
              <a:t>ACTIVIDAD:</a:t>
            </a:r>
          </a:p>
          <a:p>
            <a:pPr marL="0" indent="0" algn="just">
              <a:buNone/>
            </a:pPr>
            <a:r>
              <a:rPr lang="x-none" sz="2000" dirty="0"/>
              <a:t>Ejercer el control de la legalidad de las actividades de los centros de tolerancia.</a:t>
            </a:r>
          </a:p>
          <a:p>
            <a:pPr marL="0" indent="0" algn="just">
              <a:buNone/>
            </a:pPr>
            <a:endParaRPr lang="es-ES" sz="1800" dirty="0">
              <a:latin typeface="Helvetica Neue"/>
            </a:endParaRPr>
          </a:p>
          <a:p>
            <a:pPr marL="0" lvl="0" indent="0" algn="just">
              <a:buNone/>
            </a:pPr>
            <a:r>
              <a:rPr lang="es-ES" sz="1800" b="1" dirty="0">
                <a:latin typeface="Helvetica Neue"/>
              </a:rPr>
              <a:t>RESULTADOS:</a:t>
            </a:r>
          </a:p>
          <a:p>
            <a:pPr marL="0" lvl="0" indent="0" algn="just">
              <a:buNone/>
            </a:pPr>
            <a:r>
              <a:rPr lang="x-none" sz="2000" dirty="0"/>
              <a:t>70 intervenciones, con cero muertes violentas.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A49A45FC-D487-4938-8D7D-0E71C807FDF2}"/>
              </a:ext>
            </a:extLst>
          </p:cNvPr>
          <p:cNvSpPr txBox="1">
            <a:spLocks/>
          </p:cNvSpPr>
          <p:nvPr/>
        </p:nvSpPr>
        <p:spPr>
          <a:xfrm>
            <a:off x="4573035" y="478082"/>
            <a:ext cx="7401232" cy="870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s-EC" sz="2400" b="1" dirty="0">
              <a:latin typeface="Helvetica Neue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E8F5A0A8-3C48-4755-9B80-EF1D3699022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4887" y="1521928"/>
            <a:ext cx="6438900" cy="429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468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252D32F1-1DE3-4CD3-854C-6724A0E851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" y="-408"/>
            <a:ext cx="12191276" cy="6858407"/>
          </a:xfrm>
          <a:prstGeom prst="rect">
            <a:avLst/>
          </a:prstGeom>
        </p:spPr>
      </p:pic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4420635" y="325682"/>
            <a:ext cx="7401232" cy="870156"/>
          </a:xfrm>
        </p:spPr>
        <p:txBody>
          <a:bodyPr>
            <a:normAutofit/>
          </a:bodyPr>
          <a:lstStyle/>
          <a:p>
            <a:pPr algn="ctr"/>
            <a:r>
              <a:rPr lang="x-none" sz="2400" b="1" dirty="0">
                <a:latin typeface="Helvetica Neue"/>
              </a:rPr>
              <a:t>INTENDENCIA GENERAL DE POLICÍA</a:t>
            </a:r>
            <a:r>
              <a:rPr lang="es-EC" sz="2400" b="1" dirty="0">
                <a:latin typeface="Helvetica Neue"/>
              </a:rPr>
              <a:t/>
            </a:r>
            <a:br>
              <a:rPr lang="es-EC" sz="2400" b="1" dirty="0">
                <a:latin typeface="Helvetica Neue"/>
              </a:rPr>
            </a:br>
            <a:endParaRPr lang="es-EC" sz="2400" b="1" dirty="0">
              <a:latin typeface="Helvetica Neue"/>
            </a:endParaRPr>
          </a:p>
        </p:txBody>
      </p:sp>
      <p:sp>
        <p:nvSpPr>
          <p:cNvPr id="6" name="Marcador de contenido 2"/>
          <p:cNvSpPr>
            <a:spLocks noGrp="1"/>
          </p:cNvSpPr>
          <p:nvPr>
            <p:ph idx="1"/>
          </p:nvPr>
        </p:nvSpPr>
        <p:spPr>
          <a:xfrm>
            <a:off x="658213" y="1871094"/>
            <a:ext cx="3762422" cy="3681567"/>
          </a:xfrm>
          <a:noFill/>
          <a:ln>
            <a:noFill/>
          </a:ln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ES" sz="1800" b="1" dirty="0">
                <a:latin typeface="Helvetica Neue"/>
              </a:rPr>
              <a:t>ACTIVIDAD:</a:t>
            </a:r>
          </a:p>
          <a:p>
            <a:pPr marL="0" indent="0" algn="just">
              <a:buNone/>
            </a:pPr>
            <a:r>
              <a:rPr lang="x-none" sz="2000" dirty="0"/>
              <a:t>Autorizar y controlar el desarrollo de espectáculos públicos, parques de diversión,  juegos mecánicos, marchas y movilizaciones gremiales y culturales.</a:t>
            </a:r>
          </a:p>
          <a:p>
            <a:pPr marL="0" indent="0" algn="just">
              <a:buNone/>
            </a:pPr>
            <a:endParaRPr lang="es-ES" sz="1800" dirty="0">
              <a:latin typeface="Helvetica Neue"/>
            </a:endParaRPr>
          </a:p>
          <a:p>
            <a:pPr marL="0" lvl="0" indent="0" algn="just">
              <a:buNone/>
            </a:pPr>
            <a:r>
              <a:rPr lang="es-ES" sz="1800" b="1" dirty="0">
                <a:latin typeface="Helvetica Neue"/>
              </a:rPr>
              <a:t>RESULTADOS:</a:t>
            </a:r>
          </a:p>
          <a:p>
            <a:pPr marL="0" lvl="0" indent="0" algn="just">
              <a:buNone/>
            </a:pPr>
            <a:r>
              <a:rPr lang="x-none" sz="2000" dirty="0"/>
              <a:t>527 operativos con cero muertes violentas.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A49A45FC-D487-4938-8D7D-0E71C807FDF2}"/>
              </a:ext>
            </a:extLst>
          </p:cNvPr>
          <p:cNvSpPr txBox="1">
            <a:spLocks/>
          </p:cNvSpPr>
          <p:nvPr/>
        </p:nvSpPr>
        <p:spPr>
          <a:xfrm>
            <a:off x="4573035" y="478082"/>
            <a:ext cx="7401232" cy="870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s-EC" sz="2400" b="1" dirty="0">
              <a:latin typeface="Helvetica Neue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93EB1838-4506-4909-B23E-7ADAC2B137C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8124" y="1195837"/>
            <a:ext cx="6455663" cy="4841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877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252D32F1-1DE3-4CD3-854C-6724A0E851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" y="-408"/>
            <a:ext cx="12191276" cy="6858407"/>
          </a:xfrm>
          <a:prstGeom prst="rect">
            <a:avLst/>
          </a:prstGeom>
        </p:spPr>
      </p:pic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4420635" y="325682"/>
            <a:ext cx="7401232" cy="870156"/>
          </a:xfrm>
        </p:spPr>
        <p:txBody>
          <a:bodyPr>
            <a:normAutofit/>
          </a:bodyPr>
          <a:lstStyle/>
          <a:p>
            <a:pPr algn="ctr"/>
            <a:r>
              <a:rPr lang="x-none" sz="2400" b="1" dirty="0">
                <a:latin typeface="Helvetica Neue"/>
              </a:rPr>
              <a:t>INTENDENCIA GENERAL DE POLICÍA</a:t>
            </a:r>
            <a:r>
              <a:rPr lang="es-EC" sz="2400" b="1" dirty="0">
                <a:latin typeface="Helvetica Neue"/>
              </a:rPr>
              <a:t/>
            </a:r>
            <a:br>
              <a:rPr lang="es-EC" sz="2400" b="1" dirty="0">
                <a:latin typeface="Helvetica Neue"/>
              </a:rPr>
            </a:br>
            <a:endParaRPr lang="es-EC" sz="2400" b="1" dirty="0">
              <a:latin typeface="Helvetica Neue"/>
            </a:endParaRPr>
          </a:p>
        </p:txBody>
      </p:sp>
      <p:sp>
        <p:nvSpPr>
          <p:cNvPr id="6" name="Marcador de contenido 2"/>
          <p:cNvSpPr>
            <a:spLocks noGrp="1"/>
          </p:cNvSpPr>
          <p:nvPr>
            <p:ph idx="1"/>
          </p:nvPr>
        </p:nvSpPr>
        <p:spPr>
          <a:xfrm>
            <a:off x="658213" y="1871094"/>
            <a:ext cx="3762422" cy="3681567"/>
          </a:xfrm>
          <a:noFill/>
          <a:ln>
            <a:noFill/>
          </a:ln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ES" sz="1800" b="1" dirty="0">
                <a:latin typeface="Helvetica Neue"/>
              </a:rPr>
              <a:t>ACTIVIDAD:</a:t>
            </a:r>
          </a:p>
          <a:p>
            <a:pPr marL="0" indent="0" algn="just">
              <a:buNone/>
            </a:pPr>
            <a:r>
              <a:rPr lang="x-none" sz="2000" dirty="0"/>
              <a:t>Planificar, coordinar y ejecutar operativos anti delincuencial y </a:t>
            </a:r>
            <a:r>
              <a:rPr lang="x-none" sz="2000" dirty="0" err="1"/>
              <a:t>anticachinería</a:t>
            </a:r>
            <a:r>
              <a:rPr lang="x-none" sz="2000" dirty="0"/>
              <a:t>.</a:t>
            </a:r>
          </a:p>
          <a:p>
            <a:pPr marL="0" indent="0" algn="just">
              <a:buNone/>
            </a:pPr>
            <a:endParaRPr lang="es-ES" sz="1800" dirty="0">
              <a:latin typeface="Helvetica Neue"/>
            </a:endParaRPr>
          </a:p>
          <a:p>
            <a:pPr marL="0" lvl="0" indent="0" algn="just">
              <a:buNone/>
            </a:pPr>
            <a:r>
              <a:rPr lang="es-ES" sz="1800" b="1" dirty="0">
                <a:latin typeface="Helvetica Neue"/>
              </a:rPr>
              <a:t>RESULTADOS:</a:t>
            </a:r>
          </a:p>
          <a:p>
            <a:pPr marL="0" lvl="0" indent="0" algn="just">
              <a:buNone/>
            </a:pPr>
            <a:r>
              <a:rPr lang="x-none" sz="2000" dirty="0"/>
              <a:t>250 operativos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A49A45FC-D487-4938-8D7D-0E71C807FDF2}"/>
              </a:ext>
            </a:extLst>
          </p:cNvPr>
          <p:cNvSpPr txBox="1">
            <a:spLocks/>
          </p:cNvSpPr>
          <p:nvPr/>
        </p:nvSpPr>
        <p:spPr>
          <a:xfrm>
            <a:off x="4573035" y="478082"/>
            <a:ext cx="7401232" cy="870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s-EC" sz="2400" b="1" dirty="0">
              <a:latin typeface="Helvetica Neue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0EF093A8-2823-49A1-8256-0D79A3725F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9467" y="1348238"/>
            <a:ext cx="6306634" cy="4204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341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252D32F1-1DE3-4CD3-854C-6724A0E851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" y="-408"/>
            <a:ext cx="12191276" cy="6858407"/>
          </a:xfrm>
          <a:prstGeom prst="rect">
            <a:avLst/>
          </a:prstGeom>
        </p:spPr>
      </p:pic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4420635" y="325682"/>
            <a:ext cx="7401232" cy="870156"/>
          </a:xfrm>
        </p:spPr>
        <p:txBody>
          <a:bodyPr>
            <a:normAutofit/>
          </a:bodyPr>
          <a:lstStyle/>
          <a:p>
            <a:pPr algn="ctr"/>
            <a:r>
              <a:rPr lang="x-none" sz="2400" b="1" dirty="0">
                <a:latin typeface="Helvetica Neue"/>
              </a:rPr>
              <a:t>INTENDENCIA GENERAL DE POLICÍA</a:t>
            </a:r>
            <a:r>
              <a:rPr lang="es-EC" sz="2400" b="1" dirty="0">
                <a:latin typeface="Helvetica Neue"/>
              </a:rPr>
              <a:t/>
            </a:r>
            <a:br>
              <a:rPr lang="es-EC" sz="2400" b="1" dirty="0">
                <a:latin typeface="Helvetica Neue"/>
              </a:rPr>
            </a:br>
            <a:endParaRPr lang="es-EC" sz="2400" b="1" dirty="0">
              <a:latin typeface="Helvetica Neue"/>
            </a:endParaRPr>
          </a:p>
        </p:txBody>
      </p:sp>
      <p:sp>
        <p:nvSpPr>
          <p:cNvPr id="6" name="Marcador de contenido 2"/>
          <p:cNvSpPr>
            <a:spLocks noGrp="1"/>
          </p:cNvSpPr>
          <p:nvPr>
            <p:ph idx="1"/>
          </p:nvPr>
        </p:nvSpPr>
        <p:spPr>
          <a:xfrm>
            <a:off x="658213" y="1871094"/>
            <a:ext cx="3762422" cy="3681567"/>
          </a:xfrm>
          <a:noFill/>
          <a:ln>
            <a:noFill/>
          </a:ln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ES" sz="1800" b="1" dirty="0">
                <a:latin typeface="Helvetica Neue"/>
              </a:rPr>
              <a:t>ACTIVIDAD:</a:t>
            </a:r>
          </a:p>
          <a:p>
            <a:pPr marL="0" indent="0" algn="just">
              <a:buNone/>
            </a:pPr>
            <a:r>
              <a:rPr lang="x-none" sz="2000" dirty="0"/>
              <a:t>Planificar, coordinar y ejecutar operativos de control de condiciones sanitarias.</a:t>
            </a:r>
          </a:p>
          <a:p>
            <a:pPr marL="0" indent="0" algn="just">
              <a:buNone/>
            </a:pPr>
            <a:endParaRPr lang="es-ES" sz="1800" dirty="0">
              <a:latin typeface="Helvetica Neue"/>
            </a:endParaRPr>
          </a:p>
          <a:p>
            <a:pPr marL="0" lvl="0" indent="0" algn="just">
              <a:buNone/>
            </a:pPr>
            <a:r>
              <a:rPr lang="es-ES" sz="1800" b="1" dirty="0">
                <a:latin typeface="Helvetica Neue"/>
              </a:rPr>
              <a:t>RESULTADOS:</a:t>
            </a:r>
          </a:p>
          <a:p>
            <a:pPr marL="0" lvl="0" indent="0" algn="just">
              <a:buNone/>
            </a:pPr>
            <a:r>
              <a:rPr lang="x-none" sz="2000" dirty="0"/>
              <a:t>110 operativos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A49A45FC-D487-4938-8D7D-0E71C807FDF2}"/>
              </a:ext>
            </a:extLst>
          </p:cNvPr>
          <p:cNvSpPr txBox="1">
            <a:spLocks/>
          </p:cNvSpPr>
          <p:nvPr/>
        </p:nvSpPr>
        <p:spPr>
          <a:xfrm>
            <a:off x="4573035" y="478082"/>
            <a:ext cx="7401232" cy="870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s-EC" sz="2400" b="1" dirty="0">
              <a:latin typeface="Helvetica Neue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57CDC7D0-C6D2-4156-B54F-8CF76A116D2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3701" y="1500638"/>
            <a:ext cx="65151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67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252D32F1-1DE3-4CD3-854C-6724A0E851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" y="-408"/>
            <a:ext cx="12191276" cy="6858407"/>
          </a:xfrm>
          <a:prstGeom prst="rect">
            <a:avLst/>
          </a:prstGeom>
        </p:spPr>
      </p:pic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4420635" y="325682"/>
            <a:ext cx="7401232" cy="870156"/>
          </a:xfrm>
        </p:spPr>
        <p:txBody>
          <a:bodyPr>
            <a:normAutofit/>
          </a:bodyPr>
          <a:lstStyle/>
          <a:p>
            <a:pPr algn="ctr"/>
            <a:r>
              <a:rPr lang="x-none" sz="2400" b="1" dirty="0">
                <a:latin typeface="Helvetica Neue"/>
              </a:rPr>
              <a:t>INTENDENCIA GENERAL DE POLICÍA</a:t>
            </a:r>
            <a:r>
              <a:rPr lang="es-EC" sz="2400" b="1" dirty="0">
                <a:latin typeface="Helvetica Neue"/>
              </a:rPr>
              <a:t/>
            </a:r>
            <a:br>
              <a:rPr lang="es-EC" sz="2400" b="1" dirty="0">
                <a:latin typeface="Helvetica Neue"/>
              </a:rPr>
            </a:br>
            <a:endParaRPr lang="es-EC" sz="2400" b="1" dirty="0">
              <a:latin typeface="Helvetica Neue"/>
            </a:endParaRPr>
          </a:p>
        </p:txBody>
      </p:sp>
      <p:sp>
        <p:nvSpPr>
          <p:cNvPr id="6" name="Marcador de contenido 2"/>
          <p:cNvSpPr>
            <a:spLocks noGrp="1"/>
          </p:cNvSpPr>
          <p:nvPr>
            <p:ph idx="1"/>
          </p:nvPr>
        </p:nvSpPr>
        <p:spPr>
          <a:xfrm>
            <a:off x="658213" y="1871094"/>
            <a:ext cx="3762422" cy="3681567"/>
          </a:xfrm>
          <a:noFill/>
          <a:ln>
            <a:noFill/>
          </a:ln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ES" sz="1800" b="1" dirty="0">
                <a:latin typeface="Helvetica Neue"/>
              </a:rPr>
              <a:t>ACTIVIDAD:</a:t>
            </a:r>
          </a:p>
          <a:p>
            <a:pPr marL="0" indent="0" algn="just">
              <a:buNone/>
            </a:pPr>
            <a:r>
              <a:rPr lang="x-none" sz="2000" dirty="0"/>
              <a:t>Apoyar con la fuerza pública los operativos de control que realicen las entidades aduaneras.</a:t>
            </a:r>
          </a:p>
          <a:p>
            <a:pPr marL="0" indent="0" algn="just">
              <a:buNone/>
            </a:pPr>
            <a:endParaRPr lang="es-ES" sz="1800" dirty="0">
              <a:latin typeface="Helvetica Neue"/>
            </a:endParaRPr>
          </a:p>
          <a:p>
            <a:pPr marL="0" lvl="0" indent="0" algn="just">
              <a:buNone/>
            </a:pPr>
            <a:r>
              <a:rPr lang="es-ES" sz="1800" b="1" dirty="0">
                <a:latin typeface="Helvetica Neue"/>
              </a:rPr>
              <a:t>RESULTADOS:</a:t>
            </a:r>
          </a:p>
          <a:p>
            <a:pPr marL="0" lvl="0" indent="0" algn="just">
              <a:buNone/>
            </a:pPr>
            <a:r>
              <a:rPr lang="x-none" sz="2000" dirty="0"/>
              <a:t>25 operativos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A49A45FC-D487-4938-8D7D-0E71C807FDF2}"/>
              </a:ext>
            </a:extLst>
          </p:cNvPr>
          <p:cNvSpPr txBox="1">
            <a:spLocks/>
          </p:cNvSpPr>
          <p:nvPr/>
        </p:nvSpPr>
        <p:spPr>
          <a:xfrm>
            <a:off x="4573035" y="478082"/>
            <a:ext cx="7401232" cy="870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s-EC" sz="2400" b="1" dirty="0">
              <a:latin typeface="Helvetica Neue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901E0363-D2D9-4D13-9833-6C88F9A05E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8394" y="1348238"/>
            <a:ext cx="6645393" cy="4430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707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252D32F1-1DE3-4CD3-854C-6724A0E851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" y="-408"/>
            <a:ext cx="12191276" cy="6858407"/>
          </a:xfrm>
          <a:prstGeom prst="rect">
            <a:avLst/>
          </a:prstGeom>
        </p:spPr>
      </p:pic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4420635" y="325682"/>
            <a:ext cx="7401232" cy="870156"/>
          </a:xfrm>
        </p:spPr>
        <p:txBody>
          <a:bodyPr>
            <a:normAutofit/>
          </a:bodyPr>
          <a:lstStyle/>
          <a:p>
            <a:pPr algn="ctr"/>
            <a:r>
              <a:rPr lang="x-none" sz="2400" b="1" dirty="0">
                <a:latin typeface="Helvetica Neue"/>
              </a:rPr>
              <a:t>INTENDENCIA GENERAL DE POLICÍA</a:t>
            </a:r>
            <a:r>
              <a:rPr lang="es-EC" sz="2400" b="1" dirty="0">
                <a:latin typeface="Helvetica Neue"/>
              </a:rPr>
              <a:t/>
            </a:r>
            <a:br>
              <a:rPr lang="es-EC" sz="2400" b="1" dirty="0">
                <a:latin typeface="Helvetica Neue"/>
              </a:rPr>
            </a:br>
            <a:endParaRPr lang="es-EC" sz="2400" b="1" dirty="0">
              <a:latin typeface="Helvetica Neue"/>
            </a:endParaRPr>
          </a:p>
        </p:txBody>
      </p:sp>
      <p:sp>
        <p:nvSpPr>
          <p:cNvPr id="6" name="Marcador de contenido 2"/>
          <p:cNvSpPr>
            <a:spLocks noGrp="1"/>
          </p:cNvSpPr>
          <p:nvPr>
            <p:ph idx="1"/>
          </p:nvPr>
        </p:nvSpPr>
        <p:spPr>
          <a:xfrm>
            <a:off x="658213" y="1871094"/>
            <a:ext cx="3762422" cy="3681567"/>
          </a:xfrm>
          <a:noFill/>
          <a:ln>
            <a:noFill/>
          </a:ln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ES" sz="1800" b="1" dirty="0">
                <a:latin typeface="Helvetica Neue"/>
              </a:rPr>
              <a:t>ACTIVIDAD:</a:t>
            </a:r>
          </a:p>
          <a:p>
            <a:pPr marL="0" indent="0" algn="just">
              <a:buNone/>
            </a:pPr>
            <a:r>
              <a:rPr lang="x-none" sz="2000" dirty="0"/>
              <a:t>Ordenar y practicar desalojos cuando llegue a conocimiento de que se está perpetuando una invasión o asentamiento ilegal, e informar de inmediato a la o el fiscal para que inicie la investigación correspondiente.</a:t>
            </a:r>
          </a:p>
          <a:p>
            <a:pPr marL="0" indent="0" algn="just">
              <a:buNone/>
            </a:pPr>
            <a:endParaRPr lang="es-ES" sz="1800" dirty="0">
              <a:latin typeface="Helvetica Neue"/>
            </a:endParaRPr>
          </a:p>
          <a:p>
            <a:pPr marL="0" lvl="0" indent="0" algn="just">
              <a:buNone/>
            </a:pPr>
            <a:r>
              <a:rPr lang="es-ES" sz="1800" b="1" dirty="0">
                <a:latin typeface="Helvetica Neue"/>
              </a:rPr>
              <a:t>RESULTADOS:</a:t>
            </a:r>
          </a:p>
          <a:p>
            <a:pPr marL="0" lvl="0" indent="0" algn="just">
              <a:buNone/>
            </a:pPr>
            <a:r>
              <a:rPr lang="x-none" sz="2000" dirty="0"/>
              <a:t>2 operativos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A49A45FC-D487-4938-8D7D-0E71C807FDF2}"/>
              </a:ext>
            </a:extLst>
          </p:cNvPr>
          <p:cNvSpPr txBox="1">
            <a:spLocks/>
          </p:cNvSpPr>
          <p:nvPr/>
        </p:nvSpPr>
        <p:spPr>
          <a:xfrm>
            <a:off x="4573035" y="478082"/>
            <a:ext cx="7401232" cy="870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s-EC" sz="2400" b="1" dirty="0">
              <a:latin typeface="Helvetica Neue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DF04D263-5E32-43C6-AAE5-C34773CE9A6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5629" y="1575489"/>
            <a:ext cx="6161376" cy="4107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693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252D32F1-1DE3-4CD3-854C-6724A0E851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" y="-408"/>
            <a:ext cx="12191276" cy="6858407"/>
          </a:xfrm>
          <a:prstGeom prst="rect">
            <a:avLst/>
          </a:prstGeom>
        </p:spPr>
      </p:pic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4420635" y="325682"/>
            <a:ext cx="7401232" cy="870156"/>
          </a:xfrm>
        </p:spPr>
        <p:txBody>
          <a:bodyPr>
            <a:normAutofit/>
          </a:bodyPr>
          <a:lstStyle/>
          <a:p>
            <a:pPr algn="ctr"/>
            <a:r>
              <a:rPr lang="x-none" sz="2400" b="1" dirty="0">
                <a:latin typeface="Helvetica Neue"/>
              </a:rPr>
              <a:t>INTENDENCIA GENERAL DE POLICÍA</a:t>
            </a:r>
            <a:r>
              <a:rPr lang="es-EC" sz="2400" b="1" dirty="0">
                <a:latin typeface="Helvetica Neue"/>
              </a:rPr>
              <a:t/>
            </a:r>
            <a:br>
              <a:rPr lang="es-EC" sz="2400" b="1" dirty="0">
                <a:latin typeface="Helvetica Neue"/>
              </a:rPr>
            </a:br>
            <a:endParaRPr lang="es-EC" sz="2400" b="1" dirty="0">
              <a:latin typeface="Helvetica Neue"/>
            </a:endParaRPr>
          </a:p>
        </p:txBody>
      </p:sp>
      <p:sp>
        <p:nvSpPr>
          <p:cNvPr id="6" name="Marcador de contenido 2"/>
          <p:cNvSpPr>
            <a:spLocks noGrp="1"/>
          </p:cNvSpPr>
          <p:nvPr>
            <p:ph idx="1"/>
          </p:nvPr>
        </p:nvSpPr>
        <p:spPr>
          <a:xfrm>
            <a:off x="658213" y="1871094"/>
            <a:ext cx="3762422" cy="3681567"/>
          </a:xfrm>
          <a:noFill/>
          <a:ln>
            <a:noFill/>
          </a:ln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ES" sz="1800" b="1" dirty="0">
                <a:latin typeface="Helvetica Neue"/>
              </a:rPr>
              <a:t>ACTIVIDAD:</a:t>
            </a:r>
          </a:p>
          <a:p>
            <a:pPr marL="0" indent="0" algn="just">
              <a:buNone/>
            </a:pPr>
            <a:r>
              <a:rPr lang="x-none" sz="2000" dirty="0"/>
              <a:t>Ejercer el control de los locales de diversión nocturno.</a:t>
            </a:r>
          </a:p>
          <a:p>
            <a:pPr marL="0" indent="0" algn="just">
              <a:buNone/>
            </a:pPr>
            <a:endParaRPr lang="es-ES" sz="1800" dirty="0">
              <a:latin typeface="Helvetica Neue"/>
            </a:endParaRPr>
          </a:p>
          <a:p>
            <a:pPr marL="0" lvl="0" indent="0" algn="just">
              <a:buNone/>
            </a:pPr>
            <a:r>
              <a:rPr lang="es-ES" sz="1800" b="1" dirty="0">
                <a:latin typeface="Helvetica Neue"/>
              </a:rPr>
              <a:t>RESULTADOS:</a:t>
            </a:r>
          </a:p>
          <a:p>
            <a:pPr marL="0" lvl="0" indent="0" algn="just">
              <a:buNone/>
            </a:pPr>
            <a:r>
              <a:rPr lang="x-none" sz="2000" dirty="0"/>
              <a:t>271 operativos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A49A45FC-D487-4938-8D7D-0E71C807FDF2}"/>
              </a:ext>
            </a:extLst>
          </p:cNvPr>
          <p:cNvSpPr txBox="1">
            <a:spLocks/>
          </p:cNvSpPr>
          <p:nvPr/>
        </p:nvSpPr>
        <p:spPr>
          <a:xfrm>
            <a:off x="4573035" y="478082"/>
            <a:ext cx="7401232" cy="870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s-EC" sz="2400" b="1" dirty="0">
              <a:latin typeface="Helvetica Neue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4B426D69-9C4D-46A1-8BBA-79A08B2D4D2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7200" y="1503538"/>
            <a:ext cx="5996587" cy="3997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983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252D32F1-1DE3-4CD3-854C-6724A0E851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" y="-408"/>
            <a:ext cx="12191276" cy="6858407"/>
          </a:xfrm>
          <a:prstGeom prst="rect">
            <a:avLst/>
          </a:prstGeom>
        </p:spPr>
      </p:pic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4420635" y="325682"/>
            <a:ext cx="7401232" cy="870156"/>
          </a:xfrm>
        </p:spPr>
        <p:txBody>
          <a:bodyPr>
            <a:normAutofit/>
          </a:bodyPr>
          <a:lstStyle/>
          <a:p>
            <a:pPr algn="ctr"/>
            <a:r>
              <a:rPr lang="x-none" sz="2400" b="1" dirty="0">
                <a:latin typeface="Helvetica Neue"/>
              </a:rPr>
              <a:t>INTENDENCIA GENERAL DE POLICÍA</a:t>
            </a:r>
            <a:r>
              <a:rPr lang="es-EC" sz="2400" b="1" dirty="0">
                <a:latin typeface="Helvetica Neue"/>
              </a:rPr>
              <a:t/>
            </a:r>
            <a:br>
              <a:rPr lang="es-EC" sz="2400" b="1" dirty="0">
                <a:latin typeface="Helvetica Neue"/>
              </a:rPr>
            </a:br>
            <a:endParaRPr lang="es-EC" sz="2400" b="1" dirty="0">
              <a:latin typeface="Helvetica Neue"/>
            </a:endParaRPr>
          </a:p>
        </p:txBody>
      </p:sp>
      <p:sp>
        <p:nvSpPr>
          <p:cNvPr id="6" name="Marcador de contenido 2"/>
          <p:cNvSpPr>
            <a:spLocks noGrp="1"/>
          </p:cNvSpPr>
          <p:nvPr>
            <p:ph idx="1"/>
          </p:nvPr>
        </p:nvSpPr>
        <p:spPr>
          <a:xfrm>
            <a:off x="658213" y="1871094"/>
            <a:ext cx="3762422" cy="3681567"/>
          </a:xfrm>
          <a:noFill/>
          <a:ln>
            <a:noFill/>
          </a:ln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ES" sz="1800" b="1" dirty="0">
                <a:latin typeface="Helvetica Neue"/>
              </a:rPr>
              <a:t>ACTIVIDAD:</a:t>
            </a:r>
          </a:p>
          <a:p>
            <a:pPr marL="0" indent="0" algn="just">
              <a:buNone/>
            </a:pPr>
            <a:r>
              <a:rPr lang="x-none" sz="2000" dirty="0"/>
              <a:t>Conferir los  permisos anual de funcionamiento a los establecimientos contemplados en el Decreto Supremo 3310-B y  realizar inspecciones previo al otorgamiento de permisos de funcionamiento.</a:t>
            </a:r>
          </a:p>
          <a:p>
            <a:pPr marL="0" indent="0" algn="just">
              <a:buNone/>
            </a:pPr>
            <a:endParaRPr lang="es-ES" sz="1800" dirty="0">
              <a:latin typeface="Helvetica Neue"/>
            </a:endParaRPr>
          </a:p>
          <a:p>
            <a:pPr marL="0" lvl="0" indent="0" algn="just">
              <a:buNone/>
            </a:pPr>
            <a:r>
              <a:rPr lang="es-ES" sz="1800" b="1" dirty="0">
                <a:latin typeface="Helvetica Neue"/>
              </a:rPr>
              <a:t>RESULTADOS:</a:t>
            </a:r>
          </a:p>
          <a:p>
            <a:pPr marL="0" lvl="0" indent="0" algn="just">
              <a:buNone/>
            </a:pPr>
            <a:r>
              <a:rPr lang="x-none" sz="2000" dirty="0"/>
              <a:t>1708 permisos otorgados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A49A45FC-D487-4938-8D7D-0E71C807FDF2}"/>
              </a:ext>
            </a:extLst>
          </p:cNvPr>
          <p:cNvSpPr txBox="1">
            <a:spLocks/>
          </p:cNvSpPr>
          <p:nvPr/>
        </p:nvSpPr>
        <p:spPr>
          <a:xfrm>
            <a:off x="4573035" y="478082"/>
            <a:ext cx="7401232" cy="870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s-EC" sz="2400" b="1" dirty="0">
              <a:latin typeface="Helvetica Neue"/>
            </a:endParaRPr>
          </a:p>
        </p:txBody>
      </p:sp>
      <p:pic>
        <p:nvPicPr>
          <p:cNvPr id="15362" name="Picture 2" descr="Imagen relacionada">
            <a:extLst>
              <a:ext uri="{FF2B5EF4-FFF2-40B4-BE49-F238E27FC236}">
                <a16:creationId xmlns:a16="http://schemas.microsoft.com/office/drawing/2014/main" xmlns="" id="{2FAEEECC-8AE3-4802-B046-FD9C7E3620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0074" y="1500638"/>
            <a:ext cx="6212487" cy="4137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7862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252D32F1-1DE3-4CD3-854C-6724A0E851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" y="-408"/>
            <a:ext cx="12191276" cy="6858407"/>
          </a:xfrm>
          <a:prstGeom prst="rect">
            <a:avLst/>
          </a:prstGeom>
        </p:spPr>
      </p:pic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1415143" y="2545310"/>
            <a:ext cx="9361714" cy="1766969"/>
          </a:xfrm>
        </p:spPr>
        <p:txBody>
          <a:bodyPr>
            <a:noAutofit/>
          </a:bodyPr>
          <a:lstStyle/>
          <a:p>
            <a:pPr algn="ctr"/>
            <a:r>
              <a:rPr lang="x-none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"/>
              </a:rPr>
              <a:t>OBRAS EMBLEMÁTICAS 2017</a:t>
            </a:r>
            <a:endParaRPr lang="es-EC" sz="4800" b="1" dirty="0">
              <a:solidFill>
                <a:schemeClr val="tx1">
                  <a:lumMod val="75000"/>
                  <a:lumOff val="25000"/>
                </a:schemeClr>
              </a:solidFill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955652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252D32F1-1DE3-4CD3-854C-6724A0E851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" y="-408"/>
            <a:ext cx="12191276" cy="6858407"/>
          </a:xfrm>
          <a:prstGeom prst="rect">
            <a:avLst/>
          </a:prstGeom>
        </p:spPr>
      </p:pic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4420635" y="325682"/>
            <a:ext cx="7401232" cy="870156"/>
          </a:xfrm>
        </p:spPr>
        <p:txBody>
          <a:bodyPr>
            <a:normAutofit/>
          </a:bodyPr>
          <a:lstStyle/>
          <a:p>
            <a:pPr algn="ctr"/>
            <a:r>
              <a:rPr lang="x-none" sz="2400" b="1" dirty="0">
                <a:latin typeface="Helvetica Neue"/>
              </a:rPr>
              <a:t>CONSTRUCCIÓN DEL PROYECTO INSTITUTO TECNOLÓGICO SUPERIOR " COTACACHI"</a:t>
            </a:r>
            <a:endParaRPr lang="es-EC" sz="2400" b="1" dirty="0">
              <a:latin typeface="Helvetica Neue"/>
            </a:endParaRPr>
          </a:p>
        </p:txBody>
      </p:sp>
      <p:sp>
        <p:nvSpPr>
          <p:cNvPr id="6" name="Marcador de contenido 2"/>
          <p:cNvSpPr>
            <a:spLocks noGrp="1"/>
          </p:cNvSpPr>
          <p:nvPr>
            <p:ph idx="1"/>
          </p:nvPr>
        </p:nvSpPr>
        <p:spPr>
          <a:xfrm>
            <a:off x="658213" y="1146220"/>
            <a:ext cx="3762422" cy="4406441"/>
          </a:xfrm>
          <a:noFill/>
          <a:ln>
            <a:noFill/>
          </a:ln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x-none" sz="1800" b="1" dirty="0">
                <a:latin typeface="Helvetica Neue"/>
              </a:rPr>
              <a:t>MINISTERIO DE EDUCACIÓN</a:t>
            </a:r>
            <a:endParaRPr lang="es-ES" sz="1800" b="1" dirty="0">
              <a:latin typeface="Helvetica Neue"/>
            </a:endParaRPr>
          </a:p>
          <a:p>
            <a:pPr marL="0" indent="0" algn="just">
              <a:buNone/>
            </a:pPr>
            <a:endParaRPr lang="es-ES" sz="1800" b="1" dirty="0">
              <a:latin typeface="Helvetica Neue"/>
            </a:endParaRPr>
          </a:p>
          <a:p>
            <a:pPr marL="0" indent="0" algn="just">
              <a:buNone/>
            </a:pPr>
            <a:r>
              <a:rPr lang="es-ES" sz="1800" b="1" dirty="0">
                <a:latin typeface="Helvetica Neue"/>
              </a:rPr>
              <a:t>EJECUCIÓN:</a:t>
            </a:r>
          </a:p>
          <a:p>
            <a:pPr marL="0" indent="0" algn="just">
              <a:buNone/>
            </a:pPr>
            <a:r>
              <a:rPr lang="es-ES" sz="1800" dirty="0">
                <a:latin typeface="Helvetica Neue"/>
              </a:rPr>
              <a:t>100%</a:t>
            </a:r>
          </a:p>
          <a:p>
            <a:pPr marL="0" lvl="0" indent="0" algn="just">
              <a:buNone/>
            </a:pPr>
            <a:r>
              <a:rPr lang="es-ES" sz="1800" dirty="0">
                <a:latin typeface="Helvetica Neue"/>
              </a:rPr>
              <a:t> </a:t>
            </a:r>
          </a:p>
          <a:p>
            <a:pPr marL="0" lvl="0" indent="0" algn="just">
              <a:buNone/>
            </a:pPr>
            <a:r>
              <a:rPr lang="es-ES" sz="1800" b="1" dirty="0">
                <a:latin typeface="Helvetica Neue"/>
              </a:rPr>
              <a:t>INVERSIÓN:</a:t>
            </a:r>
          </a:p>
          <a:p>
            <a:pPr marL="0" lvl="0" indent="0" algn="just">
              <a:buNone/>
            </a:pPr>
            <a:r>
              <a:rPr lang="x-none" sz="1800" dirty="0">
                <a:latin typeface="Helvetica Neue"/>
              </a:rPr>
              <a:t>10.152.770,13</a:t>
            </a:r>
          </a:p>
          <a:p>
            <a:pPr marL="0" lvl="0" indent="0" algn="just">
              <a:buNone/>
            </a:pPr>
            <a:endParaRPr lang="x-none" sz="1800" dirty="0">
              <a:latin typeface="Helvetica Neue"/>
            </a:endParaRPr>
          </a:p>
          <a:p>
            <a:pPr marL="0" lvl="0" indent="0" algn="just">
              <a:buNone/>
            </a:pPr>
            <a:r>
              <a:rPr lang="x-none" sz="1800" b="1" dirty="0">
                <a:latin typeface="Helvetica Neue"/>
              </a:rPr>
              <a:t>BENEFICIARIOS:</a:t>
            </a:r>
          </a:p>
          <a:p>
            <a:pPr marL="0" lvl="0" indent="0" algn="just">
              <a:buNone/>
            </a:pPr>
            <a:r>
              <a:rPr lang="x-none" sz="1800" dirty="0">
                <a:latin typeface="Helvetica Neue"/>
              </a:rPr>
              <a:t>La población se verá beneficiada porque esta obra fomentará la buena educación en la zona  de Imbabura - Distrito 3, Catón Cotacachi, Sector San Francisco y sus alrededores.</a:t>
            </a:r>
          </a:p>
        </p:txBody>
      </p:sp>
      <p:pic>
        <p:nvPicPr>
          <p:cNvPr id="1026" name="Picture 2" descr="Resultado de imagen para instituto superior tecnológico cotacachi">
            <a:extLst>
              <a:ext uri="{FF2B5EF4-FFF2-40B4-BE49-F238E27FC236}">
                <a16:creationId xmlns:a16="http://schemas.microsoft.com/office/drawing/2014/main" xmlns="" id="{DDF8BE5E-408E-4A10-98F8-43EA266421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9763" y="1672312"/>
            <a:ext cx="6855377" cy="4030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325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252D32F1-1DE3-4CD3-854C-6724A0E851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" y="-408"/>
            <a:ext cx="12191276" cy="6858407"/>
          </a:xfrm>
          <a:prstGeom prst="rect">
            <a:avLst/>
          </a:prstGeom>
        </p:spPr>
      </p:pic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1157555" y="2400168"/>
            <a:ext cx="9876889" cy="2057254"/>
          </a:xfrm>
        </p:spPr>
        <p:txBody>
          <a:bodyPr>
            <a:normAutofit/>
          </a:bodyPr>
          <a:lstStyle/>
          <a:p>
            <a:pPr algn="ctr"/>
            <a:r>
              <a:rPr lang="x-none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"/>
              </a:rPr>
              <a:t>GOBERNACIÓN GESTIÓN 2017</a:t>
            </a:r>
            <a:endParaRPr lang="es-EC" sz="5400" b="1" dirty="0">
              <a:solidFill>
                <a:schemeClr val="tx1">
                  <a:lumMod val="75000"/>
                  <a:lumOff val="25000"/>
                </a:schemeClr>
              </a:solidFill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4240194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252D32F1-1DE3-4CD3-854C-6724A0E851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" y="-408"/>
            <a:ext cx="12191276" cy="6858407"/>
          </a:xfrm>
          <a:prstGeom prst="rect">
            <a:avLst/>
          </a:prstGeom>
        </p:spPr>
      </p:pic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4420635" y="325682"/>
            <a:ext cx="7401232" cy="870156"/>
          </a:xfrm>
        </p:spPr>
        <p:txBody>
          <a:bodyPr>
            <a:normAutofit/>
          </a:bodyPr>
          <a:lstStyle/>
          <a:p>
            <a:pPr algn="ctr"/>
            <a:r>
              <a:rPr lang="x-none" sz="2400" b="1" dirty="0">
                <a:latin typeface="Helvetica Neue"/>
              </a:rPr>
              <a:t>CORPORACIÓN NACIONAL DE TELECOMUNICACIONES</a:t>
            </a:r>
            <a:endParaRPr lang="es-EC" sz="2400" b="1" dirty="0">
              <a:latin typeface="Helvetica Neue"/>
            </a:endParaRPr>
          </a:p>
        </p:txBody>
      </p:sp>
      <p:sp>
        <p:nvSpPr>
          <p:cNvPr id="6" name="Marcador de contenido 2"/>
          <p:cNvSpPr>
            <a:spLocks noGrp="1"/>
          </p:cNvSpPr>
          <p:nvPr>
            <p:ph idx="1"/>
          </p:nvPr>
        </p:nvSpPr>
        <p:spPr>
          <a:xfrm>
            <a:off x="658213" y="1521928"/>
            <a:ext cx="3762422" cy="4406441"/>
          </a:xfrm>
          <a:noFill/>
          <a:ln>
            <a:noFill/>
          </a:ln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ES" sz="1800" b="1" dirty="0">
                <a:latin typeface="Helvetica Neue"/>
              </a:rPr>
              <a:t>INVERSIÓN:</a:t>
            </a:r>
            <a:endParaRPr lang="x-none" sz="1800" b="1" dirty="0">
              <a:latin typeface="Helvetica Neue"/>
            </a:endParaRPr>
          </a:p>
          <a:p>
            <a:pPr marL="0" indent="0" algn="just">
              <a:buNone/>
            </a:pPr>
            <a:r>
              <a:rPr lang="es-EC" sz="1800" dirty="0"/>
              <a:t>En lo que respecta a la inversión realizada en el año 2017, en varios proyectos para la ampliación y dotación de servicios de Telecomunicaciones en la Provincia de Imbabura.</a:t>
            </a:r>
          </a:p>
          <a:p>
            <a:pPr marL="0" indent="0" algn="just">
              <a:buNone/>
            </a:pPr>
            <a:endParaRPr lang="es-EC" sz="1800" dirty="0"/>
          </a:p>
          <a:p>
            <a:pPr marL="0" indent="0" algn="just">
              <a:buNone/>
            </a:pPr>
            <a:r>
              <a:rPr lang="es-EC" sz="1800" dirty="0"/>
              <a:t>CNT EP ha invertido $ 1'273.448,00 dólares, sin considerar la inversión y gastos que permite mantener la operatividad de los servicios actuales que benefician a todas las familias Imbabureñas.</a:t>
            </a:r>
            <a:endParaRPr lang="x-none" sz="1800" dirty="0"/>
          </a:p>
        </p:txBody>
      </p:sp>
      <p:pic>
        <p:nvPicPr>
          <p:cNvPr id="2" name="Picture 2" descr="Resultado de imagen para CNT AMPLIACION DE REDES">
            <a:extLst>
              <a:ext uri="{FF2B5EF4-FFF2-40B4-BE49-F238E27FC236}">
                <a16:creationId xmlns:a16="http://schemas.microsoft.com/office/drawing/2014/main" xmlns="" id="{8F1386E6-6EA6-486B-948B-6A079165DE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8124" y="1815548"/>
            <a:ext cx="6734872" cy="3599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439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252D32F1-1DE3-4CD3-854C-6724A0E851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" y="-408"/>
            <a:ext cx="12191276" cy="6858407"/>
          </a:xfrm>
          <a:prstGeom prst="rect">
            <a:avLst/>
          </a:prstGeom>
        </p:spPr>
      </p:pic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4420635" y="179908"/>
            <a:ext cx="7401232" cy="870156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es-ES" sz="28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</a:rPr>
              <a:t>MINISTERIO DE SALUD COORDINACIÓN</a:t>
            </a:r>
            <a:br>
              <a:rPr lang="es-ES" sz="28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</a:rPr>
            </a:br>
            <a:r>
              <a:rPr lang="es-ES" sz="28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</a:rPr>
              <a:t>ZONA 1 - 2017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xmlns="" id="{61213633-86BD-48FF-9DEA-8E5B07868C8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77" t="4209" r="23135" b="7096"/>
          <a:stretch/>
        </p:blipFill>
        <p:spPr>
          <a:xfrm>
            <a:off x="8423399" y="1576820"/>
            <a:ext cx="3715795" cy="3212788"/>
          </a:xfrm>
          <a:prstGeom prst="rect">
            <a:avLst/>
          </a:prstGeom>
        </p:spPr>
      </p:pic>
      <p:graphicFrame>
        <p:nvGraphicFramePr>
          <p:cNvPr id="6" name="1 Tabla">
            <a:extLst>
              <a:ext uri="{FF2B5EF4-FFF2-40B4-BE49-F238E27FC236}">
                <a16:creationId xmlns:a16="http://schemas.microsoft.com/office/drawing/2014/main" xmlns="" id="{E5CF4A33-775B-4C38-A38B-5BEB24078B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2145624"/>
              </p:ext>
            </p:extLst>
          </p:nvPr>
        </p:nvGraphicFramePr>
        <p:xfrm>
          <a:off x="590757" y="3429000"/>
          <a:ext cx="7991060" cy="12217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9620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3974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1536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03974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610855">
                <a:tc>
                  <a:txBody>
                    <a:bodyPr/>
                    <a:lstStyle/>
                    <a:p>
                      <a:pPr algn="ctr" fontAlgn="b"/>
                      <a:r>
                        <a:rPr lang="es-EC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PROVINCIA</a:t>
                      </a:r>
                      <a:endParaRPr lang="es-EC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4990" marR="14990" marT="14991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C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CORRIENTE</a:t>
                      </a:r>
                      <a:endParaRPr lang="es-EC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4990" marR="14990" marT="14991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C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INVERSIÓN</a:t>
                      </a:r>
                      <a:endParaRPr lang="es-EC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4990" marR="14990" marT="14991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C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TOTAL</a:t>
                      </a:r>
                      <a:endParaRPr lang="es-EC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4990" marR="14990" marT="14991" marB="0"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10855">
                <a:tc>
                  <a:txBody>
                    <a:bodyPr/>
                    <a:lstStyle/>
                    <a:p>
                      <a:pPr algn="ctr" fontAlgn="b"/>
                      <a:r>
                        <a:rPr lang="es-EC" sz="1600" b="1" u="none" strike="noStrike" dirty="0">
                          <a:effectLst/>
                        </a:rPr>
                        <a:t>IMBABURA</a:t>
                      </a:r>
                      <a:endParaRPr lang="es-EC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4990" marR="14990" marT="1499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C" sz="1600" b="1" u="none" strike="noStrike" dirty="0">
                          <a:effectLst/>
                        </a:rPr>
                        <a:t>$ 45.968.812,68</a:t>
                      </a:r>
                      <a:endParaRPr lang="es-EC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4990" marR="14990" marT="1499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C" sz="1600" b="1" u="none" strike="noStrike" dirty="0">
                          <a:effectLst/>
                        </a:rPr>
                        <a:t>$ 4.154.978,14</a:t>
                      </a:r>
                      <a:endParaRPr lang="es-EC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4990" marR="14990" marT="1499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C" sz="1600" b="1" u="none" strike="noStrike" dirty="0">
                          <a:effectLst/>
                        </a:rPr>
                        <a:t>$ 50.123.790,82</a:t>
                      </a:r>
                      <a:endParaRPr lang="es-EC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4990" marR="14990" marT="14991" marB="0" anchor="b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aphicFrame>
        <p:nvGraphicFramePr>
          <p:cNvPr id="7" name="4 Tabla">
            <a:extLst>
              <a:ext uri="{FF2B5EF4-FFF2-40B4-BE49-F238E27FC236}">
                <a16:creationId xmlns:a16="http://schemas.microsoft.com/office/drawing/2014/main" xmlns="" id="{2807238B-1413-4CF1-8687-06D33D7D21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9059010"/>
              </p:ext>
            </p:extLst>
          </p:nvPr>
        </p:nvGraphicFramePr>
        <p:xfrm>
          <a:off x="591678" y="1616596"/>
          <a:ext cx="7982050" cy="181240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7767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6781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6781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0093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56781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52835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EC" sz="15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PROVINCIA</a:t>
                      </a:r>
                      <a:endParaRPr lang="es-EC" sz="15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22678" marR="122678" marT="61339" marB="61339" anchor="ctr">
                    <a:solidFill>
                      <a:schemeClr val="tx2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EC" sz="2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2017</a:t>
                      </a:r>
                      <a:endParaRPr lang="es-EC" sz="2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22678" marR="122678" marT="61339" marB="61339" anchor="ctr"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47471">
                <a:tc v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5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INFRAESTRUCTURA</a:t>
                      </a:r>
                      <a:endParaRPr lang="es-EC" sz="15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4392" marR="14392" marT="14392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5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EQUIPAMIENTO</a:t>
                      </a:r>
                      <a:endParaRPr lang="es-EC" sz="15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4392" marR="14392" marT="14392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5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TALENTO HUMANO</a:t>
                      </a:r>
                      <a:endParaRPr lang="es-EC" sz="15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4392" marR="14392" marT="14392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5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MEDICAMENTOS</a:t>
                      </a:r>
                      <a:endParaRPr lang="es-EC" sz="15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4392" marR="14392" marT="14392" marB="0"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36575"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500" b="1" u="none" strike="noStrike" dirty="0">
                          <a:effectLst/>
                        </a:rPr>
                        <a:t>IMBABURA</a:t>
                      </a:r>
                      <a:endParaRPr lang="es-EC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4392" marR="14392" marT="143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500" b="1" u="none" strike="noStrike">
                          <a:effectLst/>
                        </a:rPr>
                        <a:t>$ 364.765,91</a:t>
                      </a:r>
                      <a:endParaRPr lang="es-EC" sz="15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4392" marR="14392" marT="143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500" b="1" u="none" strike="noStrike">
                          <a:effectLst/>
                        </a:rPr>
                        <a:t>$ 549.968,55</a:t>
                      </a:r>
                      <a:endParaRPr lang="es-EC" sz="15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4392" marR="14392" marT="143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500" b="1" u="none" strike="noStrike">
                          <a:effectLst/>
                        </a:rPr>
                        <a:t>$ 38.608.098,18</a:t>
                      </a:r>
                      <a:endParaRPr lang="es-EC" sz="15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4392" marR="14392" marT="143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500" b="1" u="none" strike="noStrike" dirty="0">
                          <a:effectLst/>
                        </a:rPr>
                        <a:t>$ 4.390.452,85</a:t>
                      </a:r>
                      <a:endParaRPr lang="es-EC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4392" marR="14392" marT="14392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11" name="15 CuadroTexto">
            <a:extLst>
              <a:ext uri="{FF2B5EF4-FFF2-40B4-BE49-F238E27FC236}">
                <a16:creationId xmlns:a16="http://schemas.microsoft.com/office/drawing/2014/main" xmlns="" id="{FFADBAEF-05AD-4BB4-982E-43653999809F}"/>
              </a:ext>
            </a:extLst>
          </p:cNvPr>
          <p:cNvSpPr txBox="1"/>
          <p:nvPr/>
        </p:nvSpPr>
        <p:spPr>
          <a:xfrm>
            <a:off x="590756" y="5046004"/>
            <a:ext cx="818023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s-EC" b="1" dirty="0">
                <a:solidFill>
                  <a:schemeClr val="bg2">
                    <a:lumMod val="10000"/>
                  </a:schemeClr>
                </a:solidFill>
              </a:rPr>
              <a:t>POBLACIÓN BENEFICIARIA 2017:     </a:t>
            </a:r>
            <a:r>
              <a:rPr lang="es-ES" sz="2000" dirty="0"/>
              <a:t>464.664</a:t>
            </a:r>
            <a:endParaRPr lang="es-EC" sz="1600" dirty="0">
              <a:solidFill>
                <a:schemeClr val="tx2"/>
              </a:solidFill>
            </a:endParaRPr>
          </a:p>
          <a:p>
            <a:pPr>
              <a:defRPr/>
            </a:pPr>
            <a:r>
              <a:rPr lang="es-EC" b="1" dirty="0">
                <a:solidFill>
                  <a:schemeClr val="bg2">
                    <a:lumMod val="10000"/>
                  </a:schemeClr>
                </a:solidFill>
              </a:rPr>
              <a:t>NÚMERO DE ATENCIONES 2017:  </a:t>
            </a:r>
            <a:r>
              <a:rPr lang="es-ES" sz="2000" dirty="0"/>
              <a:t>1.317.378</a:t>
            </a:r>
          </a:p>
          <a:p>
            <a:pPr>
              <a:defRPr/>
            </a:pPr>
            <a:endParaRPr lang="es-EC" sz="20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85477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252D32F1-1DE3-4CD3-854C-6724A0E851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" y="-408"/>
            <a:ext cx="12191276" cy="6858407"/>
          </a:xfrm>
          <a:prstGeom prst="rect">
            <a:avLst/>
          </a:prstGeom>
        </p:spPr>
      </p:pic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4420635" y="325682"/>
            <a:ext cx="7401232" cy="870156"/>
          </a:xfrm>
        </p:spPr>
        <p:txBody>
          <a:bodyPr>
            <a:normAutofit/>
          </a:bodyPr>
          <a:lstStyle/>
          <a:p>
            <a:pPr algn="ctr"/>
            <a:r>
              <a:rPr lang="x-none" sz="2400" b="1" dirty="0">
                <a:latin typeface="Helvetica Neue"/>
              </a:rPr>
              <a:t>CONSTRUCCIÓN UEM GONZÁLEZ SUÁREZ</a:t>
            </a:r>
            <a:endParaRPr lang="es-EC" sz="2400" b="1" dirty="0">
              <a:latin typeface="Helvetica Neue"/>
            </a:endParaRPr>
          </a:p>
        </p:txBody>
      </p:sp>
      <p:sp>
        <p:nvSpPr>
          <p:cNvPr id="6" name="Marcador de contenido 2"/>
          <p:cNvSpPr>
            <a:spLocks noGrp="1"/>
          </p:cNvSpPr>
          <p:nvPr>
            <p:ph idx="1"/>
          </p:nvPr>
        </p:nvSpPr>
        <p:spPr>
          <a:xfrm>
            <a:off x="658213" y="1871094"/>
            <a:ext cx="3762422" cy="3681567"/>
          </a:xfrm>
          <a:noFill/>
          <a:ln>
            <a:noFill/>
          </a:ln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ES" sz="1800" b="1" dirty="0">
                <a:latin typeface="Helvetica Neue"/>
              </a:rPr>
              <a:t>EJECUCIÓN:</a:t>
            </a:r>
          </a:p>
          <a:p>
            <a:pPr marL="0" indent="0" algn="just">
              <a:buNone/>
            </a:pPr>
            <a:r>
              <a:rPr lang="es-ES" sz="1800" dirty="0">
                <a:latin typeface="Helvetica Neue"/>
              </a:rPr>
              <a:t>56%</a:t>
            </a:r>
          </a:p>
          <a:p>
            <a:pPr marL="0" indent="0" algn="just">
              <a:buNone/>
            </a:pPr>
            <a:r>
              <a:rPr lang="es-ES" sz="1800" dirty="0">
                <a:latin typeface="Helvetica Neue"/>
              </a:rPr>
              <a:t> </a:t>
            </a:r>
          </a:p>
          <a:p>
            <a:pPr marL="0" lvl="0" indent="0" algn="just">
              <a:buNone/>
            </a:pPr>
            <a:r>
              <a:rPr lang="es-ES" sz="1800" b="1" dirty="0">
                <a:latin typeface="Helvetica Neue"/>
              </a:rPr>
              <a:t>INVERSIÓN:</a:t>
            </a:r>
          </a:p>
          <a:p>
            <a:pPr marL="0" lvl="0" indent="0" algn="just">
              <a:buNone/>
            </a:pPr>
            <a:r>
              <a:rPr lang="x-none" sz="1800" dirty="0">
                <a:latin typeface="Helvetica Neue"/>
              </a:rPr>
              <a:t>30.478.434,38</a:t>
            </a:r>
          </a:p>
          <a:p>
            <a:pPr marL="0" lvl="0" indent="0" algn="just">
              <a:buNone/>
            </a:pPr>
            <a:endParaRPr lang="x-none" sz="1800" dirty="0">
              <a:latin typeface="Helvetica Neue"/>
            </a:endParaRPr>
          </a:p>
          <a:p>
            <a:pPr marL="0" lvl="0" indent="0" algn="just">
              <a:buNone/>
            </a:pPr>
            <a:r>
              <a:rPr lang="x-none" sz="1800" b="1" dirty="0">
                <a:latin typeface="Helvetica Neue"/>
              </a:rPr>
              <a:t>BENEFICIARIOS:</a:t>
            </a:r>
          </a:p>
          <a:p>
            <a:pPr marL="0" lvl="0" indent="0" algn="just">
              <a:buNone/>
            </a:pPr>
            <a:r>
              <a:rPr lang="x-none" sz="1800" dirty="0">
                <a:latin typeface="Helvetica Neue"/>
              </a:rPr>
              <a:t>Cantón Otavalo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7ECECAAF-3E42-4E27-8DBE-67D389A748A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54"/>
          <a:stretch/>
        </p:blipFill>
        <p:spPr>
          <a:xfrm>
            <a:off x="4355638" y="1341613"/>
            <a:ext cx="7178149" cy="4423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802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252D32F1-1DE3-4CD3-854C-6724A0E851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" y="-408"/>
            <a:ext cx="12191276" cy="6858407"/>
          </a:xfrm>
          <a:prstGeom prst="rect">
            <a:avLst/>
          </a:prstGeom>
        </p:spPr>
      </p:pic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4420635" y="325682"/>
            <a:ext cx="7401232" cy="870156"/>
          </a:xfrm>
        </p:spPr>
        <p:txBody>
          <a:bodyPr>
            <a:normAutofit/>
          </a:bodyPr>
          <a:lstStyle/>
          <a:p>
            <a:pPr algn="ctr"/>
            <a:r>
              <a:rPr lang="x-none" sz="2400" b="1" dirty="0">
                <a:latin typeface="Helvetica Neue"/>
              </a:rPr>
              <a:t>EMELNORTE</a:t>
            </a:r>
            <a:endParaRPr lang="es-EC" sz="2400" b="1" dirty="0">
              <a:latin typeface="Helvetica Neue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63500B0A-4AEB-4F8C-8471-81AF5F70583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5530" y="1238831"/>
            <a:ext cx="6026337" cy="43803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xmlns="" id="{ED9CD029-4936-4FA3-A15C-9F5F575D0232}"/>
              </a:ext>
            </a:extLst>
          </p:cNvPr>
          <p:cNvSpPr/>
          <p:nvPr/>
        </p:nvSpPr>
        <p:spPr>
          <a:xfrm>
            <a:off x="609600" y="1521928"/>
            <a:ext cx="458525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000" dirty="0">
                <a:ea typeface="Arial" charset="0"/>
                <a:cs typeface="Arial" charset="0"/>
              </a:rPr>
              <a:t>En lo referente a la generación de energía; con el funcionamiento de las centrales AMBI, BUENOS AIRES, SAN MIGUEL Y LA PLAYA hemos generado </a:t>
            </a:r>
            <a:r>
              <a:rPr lang="es-EC" sz="2000" b="1" dirty="0">
                <a:ea typeface="Arial" charset="0"/>
                <a:cs typeface="Arial" charset="0"/>
              </a:rPr>
              <a:t>71.677,45</a:t>
            </a:r>
            <a:r>
              <a:rPr lang="es-ES_tradnl" sz="2000" b="1" dirty="0">
                <a:ea typeface="Arial" charset="0"/>
                <a:cs typeface="Arial" charset="0"/>
              </a:rPr>
              <a:t> </a:t>
            </a:r>
            <a:r>
              <a:rPr lang="es-ES_tradnl" sz="2000" b="1" dirty="0" err="1">
                <a:ea typeface="Arial" charset="0"/>
                <a:cs typeface="Arial" charset="0"/>
              </a:rPr>
              <a:t>Mw</a:t>
            </a:r>
            <a:r>
              <a:rPr lang="es-ES_tradnl" sz="2000" b="1" dirty="0">
                <a:ea typeface="Arial" charset="0"/>
                <a:cs typeface="Arial" charset="0"/>
              </a:rPr>
              <a:t> </a:t>
            </a:r>
            <a:r>
              <a:rPr lang="es-ES_tradnl" sz="2000" dirty="0">
                <a:ea typeface="Arial" charset="0"/>
                <a:cs typeface="Arial" charset="0"/>
              </a:rPr>
              <a:t>de energía e </a:t>
            </a:r>
            <a:r>
              <a:rPr lang="es-ES" sz="2000" dirty="0">
                <a:ea typeface="Arial" charset="0"/>
                <a:cs typeface="Arial" charset="0"/>
              </a:rPr>
              <a:t>ingresos por </a:t>
            </a:r>
            <a:r>
              <a:rPr lang="es-EC" sz="2000" b="1" dirty="0">
                <a:ea typeface="Arial" charset="0"/>
                <a:cs typeface="Arial" charset="0"/>
              </a:rPr>
              <a:t>2</a:t>
            </a:r>
            <a:r>
              <a:rPr lang="es-ES_tradnl" sz="2000" b="1" dirty="0">
                <a:ea typeface="Arial" charset="0"/>
                <a:cs typeface="Arial" charset="0"/>
              </a:rPr>
              <a:t>´</a:t>
            </a:r>
            <a:r>
              <a:rPr lang="es-EC" sz="2000" b="1" dirty="0">
                <a:ea typeface="Arial" charset="0"/>
                <a:cs typeface="Arial" charset="0"/>
              </a:rPr>
              <a:t>785.927,33</a:t>
            </a:r>
            <a:endParaRPr lang="es-ES" sz="2000" b="1" dirty="0">
              <a:ea typeface="Arial" charset="0"/>
              <a:cs typeface="Arial" charset="0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xmlns="" id="{78936248-45EC-4CF6-9C98-FFD8A64BD1C5}"/>
              </a:ext>
            </a:extLst>
          </p:cNvPr>
          <p:cNvSpPr/>
          <p:nvPr/>
        </p:nvSpPr>
        <p:spPr>
          <a:xfrm>
            <a:off x="609600" y="3667618"/>
            <a:ext cx="445273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_tradnl" sz="2000" dirty="0">
                <a:ea typeface="Arial" charset="0"/>
                <a:cs typeface="Arial" charset="0"/>
              </a:rPr>
              <a:t>Se ha invertido con el Apoyo del</a:t>
            </a:r>
            <a:r>
              <a:rPr lang="es-ES_tradnl" sz="2000" dirty="0"/>
              <a:t> Gobierno Nacional a través del MEER, el </a:t>
            </a:r>
            <a:r>
              <a:rPr lang="es-ES_tradnl" sz="2000" dirty="0">
                <a:ea typeface="Arial" charset="0"/>
                <a:cs typeface="Arial" charset="0"/>
              </a:rPr>
              <a:t>BID, la CAF y </a:t>
            </a:r>
            <a:r>
              <a:rPr lang="es-ES_tradnl" sz="2000" dirty="0"/>
              <a:t>AFD </a:t>
            </a:r>
            <a:r>
              <a:rPr lang="es-ES_tradnl" sz="2000" dirty="0">
                <a:ea typeface="Arial" charset="0"/>
                <a:cs typeface="Arial" charset="0"/>
              </a:rPr>
              <a:t>en el reforzamiento de redes de distribución por un valor de </a:t>
            </a:r>
            <a:r>
              <a:rPr lang="es-EC" sz="2000" dirty="0">
                <a:ea typeface="Arial" charset="0"/>
                <a:cs typeface="Arial" charset="0"/>
              </a:rPr>
              <a:t>27.397.453.68</a:t>
            </a:r>
          </a:p>
        </p:txBody>
      </p:sp>
    </p:spTree>
    <p:extLst>
      <p:ext uri="{BB962C8B-B14F-4D97-AF65-F5344CB8AC3E}">
        <p14:creationId xmlns:p14="http://schemas.microsoft.com/office/powerpoint/2010/main" val="31835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252D32F1-1DE3-4CD3-854C-6724A0E851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" y="-408"/>
            <a:ext cx="12191276" cy="6858407"/>
          </a:xfrm>
          <a:prstGeom prst="rect">
            <a:avLst/>
          </a:prstGeom>
        </p:spPr>
      </p:pic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4420635" y="325682"/>
            <a:ext cx="7401232" cy="870156"/>
          </a:xfrm>
        </p:spPr>
        <p:txBody>
          <a:bodyPr>
            <a:normAutofit/>
          </a:bodyPr>
          <a:lstStyle/>
          <a:p>
            <a:pPr algn="ctr"/>
            <a:r>
              <a:rPr lang="x-none" sz="2400" b="1" dirty="0">
                <a:latin typeface="Helvetica Neue"/>
              </a:rPr>
              <a:t>ALUMBRADO PÚBLICO</a:t>
            </a:r>
            <a:endParaRPr lang="es-EC" sz="2400" b="1" dirty="0">
              <a:latin typeface="Helvetica Neue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xmlns="" id="{ED9CD029-4936-4FA3-A15C-9F5F575D0232}"/>
              </a:ext>
            </a:extLst>
          </p:cNvPr>
          <p:cNvSpPr/>
          <p:nvPr/>
        </p:nvSpPr>
        <p:spPr>
          <a:xfrm>
            <a:off x="609600" y="1521928"/>
            <a:ext cx="4585252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1900" dirty="0">
                <a:latin typeface="Arial" charset="0"/>
                <a:ea typeface="Arial" charset="0"/>
                <a:cs typeface="Arial" charset="0"/>
              </a:rPr>
              <a:t>En el proyecto </a:t>
            </a:r>
            <a:r>
              <a:rPr lang="es-ES" sz="1900" b="1" dirty="0">
                <a:latin typeface="Arial" charset="0"/>
                <a:ea typeface="Arial" charset="0"/>
                <a:cs typeface="Arial" charset="0"/>
              </a:rPr>
              <a:t>#Plan100Dias </a:t>
            </a:r>
            <a:r>
              <a:rPr lang="es-ES" sz="1900" dirty="0">
                <a:latin typeface="Arial" charset="0"/>
                <a:ea typeface="Arial" charset="0"/>
                <a:cs typeface="Arial" charset="0"/>
              </a:rPr>
              <a:t>se ha procedido al cambio y mejoramiento del Alumbrado Público de toda el área de concesión de </a:t>
            </a:r>
            <a:r>
              <a:rPr lang="es-ES" sz="1900" dirty="0" err="1">
                <a:latin typeface="Arial" charset="0"/>
                <a:ea typeface="Arial" charset="0"/>
                <a:cs typeface="Arial" charset="0"/>
              </a:rPr>
              <a:t>Emelnorte</a:t>
            </a:r>
            <a:r>
              <a:rPr lang="es-ES" sz="1900" dirty="0">
                <a:latin typeface="Arial" charset="0"/>
                <a:ea typeface="Arial" charset="0"/>
                <a:cs typeface="Arial" charset="0"/>
              </a:rPr>
              <a:t>; el monto de inversión fue de </a:t>
            </a:r>
            <a:r>
              <a:rPr lang="es-ES" sz="1900" b="1" dirty="0">
                <a:latin typeface="Arial" charset="0"/>
                <a:ea typeface="Arial" charset="0"/>
                <a:cs typeface="Arial" charset="0"/>
              </a:rPr>
              <a:t>1’344,918,44</a:t>
            </a:r>
            <a:r>
              <a:rPr lang="es-ES" sz="1900" dirty="0">
                <a:latin typeface="Arial" charset="0"/>
                <a:ea typeface="Arial" charset="0"/>
                <a:cs typeface="Arial" charset="0"/>
              </a:rPr>
              <a:t> y se instalaron 3006 luminarias nuevas.</a:t>
            </a:r>
            <a:endParaRPr lang="es-EC" sz="19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xmlns="" id="{1B4FC8F2-FED9-40D1-B9E0-31B1703F6861}"/>
              </a:ext>
            </a:extLst>
          </p:cNvPr>
          <p:cNvSpPr/>
          <p:nvPr/>
        </p:nvSpPr>
        <p:spPr>
          <a:xfrm>
            <a:off x="609600" y="3787010"/>
            <a:ext cx="4585252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1900" dirty="0">
                <a:latin typeface="Arial" charset="0"/>
                <a:ea typeface="Arial" charset="0"/>
                <a:cs typeface="Arial" charset="0"/>
              </a:rPr>
              <a:t>En mantenimiento de la red de Alumbrado público se realizaron inversiones por 168.712,09</a:t>
            </a:r>
            <a:endParaRPr lang="es-EC" sz="1900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2" name="Picture 2" descr="ap">
            <a:extLst>
              <a:ext uri="{FF2B5EF4-FFF2-40B4-BE49-F238E27FC236}">
                <a16:creationId xmlns:a16="http://schemas.microsoft.com/office/drawing/2014/main" xmlns="" id="{D99EA837-EEE0-4711-823F-D010CA26AC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59" t="10322" r="22028" b="12689"/>
          <a:stretch/>
        </p:blipFill>
        <p:spPr bwMode="auto">
          <a:xfrm>
            <a:off x="5662045" y="1406833"/>
            <a:ext cx="6062762" cy="41081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2816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252D32F1-1DE3-4CD3-854C-6724A0E851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" y="-408"/>
            <a:ext cx="12191276" cy="6858407"/>
          </a:xfrm>
          <a:prstGeom prst="rect">
            <a:avLst/>
          </a:prstGeom>
        </p:spPr>
      </p:pic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4420635" y="325682"/>
            <a:ext cx="7401232" cy="870156"/>
          </a:xfrm>
        </p:spPr>
        <p:txBody>
          <a:bodyPr>
            <a:normAutofit/>
          </a:bodyPr>
          <a:lstStyle/>
          <a:p>
            <a:pPr algn="ctr"/>
            <a:r>
              <a:rPr lang="es-ES" sz="2400" b="1" dirty="0">
                <a:latin typeface="Arial" charset="0"/>
                <a:ea typeface="Arial" charset="0"/>
                <a:cs typeface="Arial" charset="0"/>
              </a:rPr>
              <a:t>GESTI</a:t>
            </a:r>
            <a:r>
              <a:rPr lang="es-ES_tradnl" sz="2400" b="1" dirty="0" err="1">
                <a:latin typeface="Arial" charset="0"/>
                <a:ea typeface="Arial" charset="0"/>
                <a:cs typeface="Arial" charset="0"/>
              </a:rPr>
              <a:t>Ó</a:t>
            </a:r>
            <a:r>
              <a:rPr lang="es-ES" sz="2400" b="1" dirty="0">
                <a:latin typeface="Arial" charset="0"/>
                <a:ea typeface="Arial" charset="0"/>
                <a:cs typeface="Arial" charset="0"/>
              </a:rPr>
              <a:t>N</a:t>
            </a:r>
            <a:endParaRPr lang="es-EC" sz="2400" b="1" dirty="0">
              <a:latin typeface="Helvetica Neue"/>
            </a:endParaRPr>
          </a:p>
        </p:txBody>
      </p:sp>
      <p:sp>
        <p:nvSpPr>
          <p:cNvPr id="9" name="Marcador de contenido 2">
            <a:extLst>
              <a:ext uri="{FF2B5EF4-FFF2-40B4-BE49-F238E27FC236}">
                <a16:creationId xmlns:a16="http://schemas.microsoft.com/office/drawing/2014/main" xmlns="" id="{DACA9926-1610-4C0D-A62E-0C192A0DB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730" y="1586117"/>
            <a:ext cx="5289992" cy="3909848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10000"/>
              </a:lnSpc>
            </a:pPr>
            <a:r>
              <a:rPr lang="es-ES" sz="2000" dirty="0">
                <a:latin typeface="Arial" charset="0"/>
                <a:ea typeface="Arial" charset="0"/>
                <a:cs typeface="Arial" charset="0"/>
              </a:rPr>
              <a:t>Emelnorte logró una facturación en el año 2017 de </a:t>
            </a:r>
            <a:r>
              <a:rPr lang="es-EC" sz="2000" dirty="0">
                <a:latin typeface="Arial" panose="020B0604020202020204" pitchFamily="34" charset="0"/>
                <a:cs typeface="Arial" panose="020B0604020202020204" pitchFamily="34" charset="0"/>
              </a:rPr>
              <a:t>52'849.551,81</a:t>
            </a:r>
          </a:p>
          <a:p>
            <a:pPr marL="0" indent="0">
              <a:lnSpc>
                <a:spcPct val="110000"/>
              </a:lnSpc>
              <a:buNone/>
            </a:pPr>
            <a:endParaRPr lang="es-EC" sz="2000" dirty="0">
              <a:latin typeface="Arial" charset="0"/>
              <a:ea typeface="Arial" charset="0"/>
              <a:cs typeface="Arial" charset="0"/>
            </a:endParaRPr>
          </a:p>
          <a:p>
            <a:pPr lvl="1">
              <a:lnSpc>
                <a:spcPct val="110000"/>
              </a:lnSpc>
            </a:pPr>
            <a:r>
              <a:rPr lang="es-EC" sz="2000" dirty="0">
                <a:latin typeface="Arial" charset="0"/>
                <a:ea typeface="Arial" charset="0"/>
                <a:cs typeface="Arial" charset="0"/>
              </a:rPr>
              <a:t>Gracias a un mejor nivel de servicio</a:t>
            </a:r>
          </a:p>
          <a:p>
            <a:pPr lvl="1">
              <a:lnSpc>
                <a:spcPct val="110000"/>
              </a:lnSpc>
            </a:pPr>
            <a:r>
              <a:rPr lang="es-EC" sz="2000" dirty="0">
                <a:latin typeface="Arial" charset="0"/>
                <a:ea typeface="Arial" charset="0"/>
                <a:cs typeface="Arial" charset="0"/>
              </a:rPr>
              <a:t>Reducción de p</a:t>
            </a:r>
            <a:r>
              <a:rPr lang="es-ES_tradnl" sz="2000" dirty="0">
                <a:latin typeface="Arial" charset="0"/>
                <a:ea typeface="Arial" charset="0"/>
                <a:cs typeface="Arial" charset="0"/>
              </a:rPr>
              <a:t>é</a:t>
            </a:r>
            <a:r>
              <a:rPr lang="es-EC" sz="2000" dirty="0">
                <a:latin typeface="Arial" charset="0"/>
                <a:ea typeface="Arial" charset="0"/>
                <a:cs typeface="Arial" charset="0"/>
              </a:rPr>
              <a:t>rdidas de energía</a:t>
            </a:r>
          </a:p>
          <a:p>
            <a:pPr>
              <a:lnSpc>
                <a:spcPct val="110000"/>
              </a:lnSpc>
            </a:pPr>
            <a:endParaRPr lang="es-EC" sz="2000" dirty="0">
              <a:latin typeface="Arial" charset="0"/>
              <a:ea typeface="Arial" charset="0"/>
              <a:cs typeface="Arial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s-EC" sz="2000" dirty="0">
                <a:latin typeface="Arial" charset="0"/>
                <a:ea typeface="Arial" charset="0"/>
                <a:cs typeface="Arial" charset="0"/>
              </a:rPr>
              <a:t>Trabajamos con un presupuesto total de operación de </a:t>
            </a:r>
            <a:r>
              <a:rPr lang="es-EC" sz="2000" dirty="0">
                <a:latin typeface="Arial" panose="020B0604020202020204" pitchFamily="34" charset="0"/>
                <a:cs typeface="Arial" panose="020B0604020202020204" pitchFamily="34" charset="0"/>
              </a:rPr>
              <a:t>80.684.798,76</a:t>
            </a:r>
          </a:p>
          <a:p>
            <a:pPr marL="457200" lvl="1" indent="0">
              <a:lnSpc>
                <a:spcPct val="110000"/>
              </a:lnSpc>
              <a:buNone/>
            </a:pPr>
            <a:endParaRPr lang="es-ES_tradnl" sz="2000" dirty="0">
              <a:latin typeface="Arial" charset="0"/>
              <a:ea typeface="Arial" charset="0"/>
              <a:cs typeface="Arial" charset="0"/>
            </a:endParaRPr>
          </a:p>
          <a:p>
            <a:pPr marL="457200" lvl="1" indent="0">
              <a:lnSpc>
                <a:spcPct val="110000"/>
              </a:lnSpc>
              <a:buNone/>
            </a:pPr>
            <a:r>
              <a:rPr lang="es-ES_tradnl" sz="2000" dirty="0">
                <a:latin typeface="Arial" charset="0"/>
                <a:ea typeface="Arial" charset="0"/>
                <a:cs typeface="Arial" charset="0"/>
              </a:rPr>
              <a:t>El cual permitió la ejecución de todas las acciones antes mencionados de una manera oportuna y eficiente.</a:t>
            </a:r>
            <a:endParaRPr lang="es-ES" sz="2000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7170" name="Picture 2" descr="Imagen relacionada">
            <a:extLst>
              <a:ext uri="{FF2B5EF4-FFF2-40B4-BE49-F238E27FC236}">
                <a16:creationId xmlns:a16="http://schemas.microsoft.com/office/drawing/2014/main" xmlns="" id="{2A8058E9-A42C-46D0-B34A-6C315E18B8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9251" y="1586117"/>
            <a:ext cx="5569019" cy="40752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9454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252D32F1-1DE3-4CD3-854C-6724A0E851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" y="-408"/>
            <a:ext cx="12191276" cy="6858407"/>
          </a:xfrm>
          <a:prstGeom prst="rect">
            <a:avLst/>
          </a:prstGeom>
        </p:spPr>
      </p:pic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4420635" y="325682"/>
            <a:ext cx="7401232" cy="870156"/>
          </a:xfrm>
        </p:spPr>
        <p:txBody>
          <a:bodyPr>
            <a:normAutofit/>
          </a:bodyPr>
          <a:lstStyle/>
          <a:p>
            <a:pPr algn="ctr"/>
            <a:r>
              <a:rPr lang="x-none" sz="2400" b="1" dirty="0">
                <a:latin typeface="Helvetica Neue"/>
              </a:rPr>
              <a:t>SECRETARÍA NACIONAL DE PLANIFICACIÓN Y DESARROLLO - SENPLADES </a:t>
            </a:r>
            <a:endParaRPr lang="es-EC" sz="2400" b="1" dirty="0">
              <a:latin typeface="Helvetica Neue"/>
            </a:endParaRP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xmlns="" id="{ADF77C88-5365-4E8D-B1D4-D5D70688D1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9746042"/>
              </p:ext>
            </p:extLst>
          </p:nvPr>
        </p:nvGraphicFramePr>
        <p:xfrm>
          <a:off x="1256013" y="2022101"/>
          <a:ext cx="9679973" cy="41549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67917">
                  <a:extLst>
                    <a:ext uri="{9D8B030D-6E8A-4147-A177-3AD203B41FA5}">
                      <a16:colId xmlns:a16="http://schemas.microsoft.com/office/drawing/2014/main" xmlns="" val="274671215"/>
                    </a:ext>
                  </a:extLst>
                </a:gridCol>
                <a:gridCol w="1706540">
                  <a:extLst>
                    <a:ext uri="{9D8B030D-6E8A-4147-A177-3AD203B41FA5}">
                      <a16:colId xmlns:a16="http://schemas.microsoft.com/office/drawing/2014/main" xmlns="" val="3822009227"/>
                    </a:ext>
                  </a:extLst>
                </a:gridCol>
                <a:gridCol w="2384480">
                  <a:extLst>
                    <a:ext uri="{9D8B030D-6E8A-4147-A177-3AD203B41FA5}">
                      <a16:colId xmlns:a16="http://schemas.microsoft.com/office/drawing/2014/main" xmlns="" val="873628658"/>
                    </a:ext>
                  </a:extLst>
                </a:gridCol>
                <a:gridCol w="1407012">
                  <a:extLst>
                    <a:ext uri="{9D8B030D-6E8A-4147-A177-3AD203B41FA5}">
                      <a16:colId xmlns:a16="http://schemas.microsoft.com/office/drawing/2014/main" xmlns="" val="1610421287"/>
                    </a:ext>
                  </a:extLst>
                </a:gridCol>
                <a:gridCol w="1407012">
                  <a:extLst>
                    <a:ext uri="{9D8B030D-6E8A-4147-A177-3AD203B41FA5}">
                      <a16:colId xmlns:a16="http://schemas.microsoft.com/office/drawing/2014/main" xmlns="" val="258257974"/>
                    </a:ext>
                  </a:extLst>
                </a:gridCol>
                <a:gridCol w="1407012">
                  <a:extLst>
                    <a:ext uri="{9D8B030D-6E8A-4147-A177-3AD203B41FA5}">
                      <a16:colId xmlns:a16="http://schemas.microsoft.com/office/drawing/2014/main" xmlns="" val="685702195"/>
                    </a:ext>
                  </a:extLst>
                </a:gridCol>
              </a:tblGrid>
              <a:tr h="670092">
                <a:tc>
                  <a:txBody>
                    <a:bodyPr/>
                    <a:lstStyle/>
                    <a:p>
                      <a:pPr algn="ctr" fontAlgn="b"/>
                      <a:r>
                        <a:rPr lang="x-none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EJERCICIO</a:t>
                      </a:r>
                      <a:endParaRPr lang="x-none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54" marR="10154" marT="10154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x-none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PROVINCIA</a:t>
                      </a:r>
                      <a:endParaRPr lang="x-none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54" marR="10154" marT="10154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x-none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CANTÓN </a:t>
                      </a:r>
                      <a:endParaRPr lang="x-none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54" marR="10154" marT="10154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x-none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  ASIGNADO INICIAL  </a:t>
                      </a:r>
                      <a:endParaRPr lang="x-none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54" marR="10154" marT="10154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x-none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  CODIFICADO  </a:t>
                      </a:r>
                      <a:endParaRPr lang="x-none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54" marR="10154" marT="10154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x-none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  DEVENGADO  </a:t>
                      </a:r>
                      <a:endParaRPr lang="x-none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54" marR="10154" marT="10154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30396225"/>
                  </a:ext>
                </a:extLst>
              </a:tr>
              <a:tr h="473618">
                <a:tc>
                  <a:txBody>
                    <a:bodyPr/>
                    <a:lstStyle/>
                    <a:p>
                      <a:pPr algn="ctr" fontAlgn="ctr"/>
                      <a:r>
                        <a:rPr lang="x-none" sz="1600" b="1" u="none" strike="noStrike" dirty="0">
                          <a:effectLst/>
                        </a:rPr>
                        <a:t>2017</a:t>
                      </a:r>
                      <a:endParaRPr lang="x-none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54" marR="10154" marT="101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x-none" sz="1600" b="1" u="none" strike="noStrike">
                          <a:effectLst/>
                        </a:rPr>
                        <a:t>IMBABURA</a:t>
                      </a:r>
                      <a:endParaRPr lang="x-none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54" marR="10154" marT="101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x-none" sz="1600" b="1" u="none" strike="noStrike">
                          <a:effectLst/>
                        </a:rPr>
                        <a:t>ANTONIO ANTE</a:t>
                      </a:r>
                      <a:endParaRPr lang="x-none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54" marR="10154" marT="1015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x-none" sz="1600" b="1" u="none" strike="noStrike" dirty="0">
                          <a:effectLst/>
                        </a:rPr>
                        <a:t>                                       -</a:t>
                      </a:r>
                      <a:endParaRPr lang="x-none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54" marR="10154" marT="1015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x-none" sz="1600" b="1" u="none" strike="noStrike">
                          <a:effectLst/>
                        </a:rPr>
                        <a:t>                      121,613.73 </a:t>
                      </a:r>
                      <a:endParaRPr lang="x-none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54" marR="10154" marT="1015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x-none" sz="1600" b="1" u="none" strike="noStrike" dirty="0">
                          <a:effectLst/>
                        </a:rPr>
                        <a:t>                      116,232.51 </a:t>
                      </a:r>
                      <a:endParaRPr lang="x-none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54" marR="10154" marT="10154" marB="0" anchor="b"/>
                </a:tc>
                <a:extLst>
                  <a:ext uri="{0D108BD9-81ED-4DB2-BD59-A6C34878D82A}">
                    <a16:rowId xmlns:a16="http://schemas.microsoft.com/office/drawing/2014/main" xmlns="" val="102584254"/>
                  </a:ext>
                </a:extLst>
              </a:tr>
              <a:tr h="473618">
                <a:tc>
                  <a:txBody>
                    <a:bodyPr/>
                    <a:lstStyle/>
                    <a:p>
                      <a:pPr algn="ctr" fontAlgn="ctr"/>
                      <a:r>
                        <a:rPr lang="x-none" sz="1600" b="1" u="none" strike="noStrike" dirty="0">
                          <a:effectLst/>
                        </a:rPr>
                        <a:t>2017</a:t>
                      </a:r>
                      <a:endParaRPr lang="x-none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54" marR="10154" marT="101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x-none" sz="1600" b="1" u="none" strike="noStrike" dirty="0">
                          <a:effectLst/>
                        </a:rPr>
                        <a:t>IMBABURA</a:t>
                      </a:r>
                      <a:endParaRPr lang="x-none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54" marR="10154" marT="101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x-none" sz="1600" b="1" u="none" strike="noStrike">
                          <a:effectLst/>
                        </a:rPr>
                        <a:t>COTACACHI</a:t>
                      </a:r>
                      <a:endParaRPr lang="x-none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54" marR="10154" marT="1015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x-none" sz="1600" b="1" u="none" strike="noStrike" dirty="0">
                          <a:effectLst/>
                        </a:rPr>
                        <a:t>                      206,995.09 </a:t>
                      </a:r>
                      <a:endParaRPr lang="x-none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54" marR="10154" marT="1015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x-none" sz="1600" b="1" u="none" strike="noStrike" dirty="0">
                          <a:effectLst/>
                        </a:rPr>
                        <a:t>                  5,723,258.33 </a:t>
                      </a:r>
                      <a:endParaRPr lang="x-none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54" marR="10154" marT="1015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x-none" sz="1600" b="1" u="none" strike="noStrike">
                          <a:effectLst/>
                        </a:rPr>
                        <a:t>                  4,388,797.26 </a:t>
                      </a:r>
                      <a:endParaRPr lang="x-none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54" marR="10154" marT="10154" marB="0" anchor="b"/>
                </a:tc>
                <a:extLst>
                  <a:ext uri="{0D108BD9-81ED-4DB2-BD59-A6C34878D82A}">
                    <a16:rowId xmlns:a16="http://schemas.microsoft.com/office/drawing/2014/main" xmlns="" val="3016925355"/>
                  </a:ext>
                </a:extLst>
              </a:tr>
              <a:tr h="473618">
                <a:tc>
                  <a:txBody>
                    <a:bodyPr/>
                    <a:lstStyle/>
                    <a:p>
                      <a:pPr algn="ctr" fontAlgn="ctr"/>
                      <a:r>
                        <a:rPr lang="x-none" sz="1600" b="1" u="none" strike="noStrike">
                          <a:effectLst/>
                        </a:rPr>
                        <a:t>2017</a:t>
                      </a:r>
                      <a:endParaRPr lang="x-none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54" marR="10154" marT="101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x-none" sz="1600" b="1" u="none" strike="noStrike" dirty="0">
                          <a:effectLst/>
                        </a:rPr>
                        <a:t>IMBABURA</a:t>
                      </a:r>
                      <a:endParaRPr lang="x-none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54" marR="10154" marT="101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x-none" sz="1600" b="1" u="none" strike="noStrike" dirty="0">
                          <a:effectLst/>
                        </a:rPr>
                        <a:t>IBARRA</a:t>
                      </a:r>
                      <a:endParaRPr lang="x-none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54" marR="10154" marT="1015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x-none" sz="1600" b="1" u="none" strike="noStrike">
                          <a:effectLst/>
                        </a:rPr>
                        <a:t>                  3,204,874.59 </a:t>
                      </a:r>
                      <a:endParaRPr lang="x-none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54" marR="10154" marT="1015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x-none" sz="1600" b="1" u="none" strike="noStrike" dirty="0">
                          <a:effectLst/>
                        </a:rPr>
                        <a:t>                86,658,816.46 </a:t>
                      </a:r>
                      <a:endParaRPr lang="x-none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54" marR="10154" marT="1015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x-none" sz="1600" b="1" u="none" strike="noStrike">
                          <a:effectLst/>
                        </a:rPr>
                        <a:t>                78,028,925.65 </a:t>
                      </a:r>
                      <a:endParaRPr lang="x-none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54" marR="10154" marT="10154" marB="0" anchor="b"/>
                </a:tc>
                <a:extLst>
                  <a:ext uri="{0D108BD9-81ED-4DB2-BD59-A6C34878D82A}">
                    <a16:rowId xmlns:a16="http://schemas.microsoft.com/office/drawing/2014/main" xmlns="" val="1890620841"/>
                  </a:ext>
                </a:extLst>
              </a:tr>
              <a:tr h="473618">
                <a:tc>
                  <a:txBody>
                    <a:bodyPr/>
                    <a:lstStyle/>
                    <a:p>
                      <a:pPr algn="ctr" fontAlgn="ctr"/>
                      <a:r>
                        <a:rPr lang="x-none" sz="1600" b="1" u="none" strike="noStrike">
                          <a:effectLst/>
                        </a:rPr>
                        <a:t>2017</a:t>
                      </a:r>
                      <a:endParaRPr lang="x-none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54" marR="10154" marT="101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x-none" sz="1600" b="1" u="none" strike="noStrike">
                          <a:effectLst/>
                        </a:rPr>
                        <a:t>IMBABURA</a:t>
                      </a:r>
                      <a:endParaRPr lang="x-none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54" marR="10154" marT="101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x-none" sz="1600" b="1" u="none" strike="noStrike" dirty="0">
                          <a:effectLst/>
                        </a:rPr>
                        <a:t>IMBABURA</a:t>
                      </a:r>
                      <a:endParaRPr lang="x-none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54" marR="10154" marT="1015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x-none" sz="1600" b="1" u="none" strike="noStrike" dirty="0">
                          <a:effectLst/>
                        </a:rPr>
                        <a:t>                46,249,999.07 </a:t>
                      </a:r>
                      <a:endParaRPr lang="x-none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54" marR="10154" marT="1015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x-none" sz="1600" b="1" u="none" strike="noStrike" dirty="0">
                          <a:effectLst/>
                        </a:rPr>
                        <a:t>                10,267,163.66 </a:t>
                      </a:r>
                      <a:endParaRPr lang="x-none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54" marR="10154" marT="1015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x-none" sz="1600" b="1" u="none" strike="noStrike">
                          <a:effectLst/>
                        </a:rPr>
                        <a:t>                  9,963,729.93 </a:t>
                      </a:r>
                      <a:endParaRPr lang="x-none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54" marR="10154" marT="10154" marB="0" anchor="b"/>
                </a:tc>
                <a:extLst>
                  <a:ext uri="{0D108BD9-81ED-4DB2-BD59-A6C34878D82A}">
                    <a16:rowId xmlns:a16="http://schemas.microsoft.com/office/drawing/2014/main" xmlns="" val="2168456732"/>
                  </a:ext>
                </a:extLst>
              </a:tr>
              <a:tr h="473618">
                <a:tc>
                  <a:txBody>
                    <a:bodyPr/>
                    <a:lstStyle/>
                    <a:p>
                      <a:pPr algn="ctr" fontAlgn="ctr"/>
                      <a:r>
                        <a:rPr lang="x-none" sz="1600" b="1" u="none" strike="noStrike">
                          <a:effectLst/>
                        </a:rPr>
                        <a:t>2017</a:t>
                      </a:r>
                      <a:endParaRPr lang="x-none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54" marR="10154" marT="101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x-none" sz="1600" b="1" u="none" strike="noStrike">
                          <a:effectLst/>
                        </a:rPr>
                        <a:t>IMBABURA</a:t>
                      </a:r>
                      <a:endParaRPr lang="x-none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54" marR="10154" marT="101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x-none" sz="1600" b="1" u="none" strike="noStrike">
                          <a:effectLst/>
                        </a:rPr>
                        <a:t>OTAVALO</a:t>
                      </a:r>
                      <a:endParaRPr lang="x-none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54" marR="10154" marT="1015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x-none" sz="1600" b="1" u="none" strike="noStrike" dirty="0">
                          <a:effectLst/>
                        </a:rPr>
                        <a:t>                        57,029.19 </a:t>
                      </a:r>
                      <a:endParaRPr lang="x-none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54" marR="10154" marT="1015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x-none" sz="1600" b="1" u="none" strike="noStrike" dirty="0">
                          <a:effectLst/>
                        </a:rPr>
                        <a:t>                  5,312,082.79 </a:t>
                      </a:r>
                      <a:endParaRPr lang="x-none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54" marR="10154" marT="1015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x-none" sz="1600" b="1" u="none" strike="noStrike" dirty="0">
                          <a:effectLst/>
                        </a:rPr>
                        <a:t>                  1,845,784.14 </a:t>
                      </a:r>
                      <a:endParaRPr lang="x-none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54" marR="10154" marT="10154" marB="0" anchor="b"/>
                </a:tc>
                <a:extLst>
                  <a:ext uri="{0D108BD9-81ED-4DB2-BD59-A6C34878D82A}">
                    <a16:rowId xmlns:a16="http://schemas.microsoft.com/office/drawing/2014/main" xmlns="" val="2046655148"/>
                  </a:ext>
                </a:extLst>
              </a:tr>
              <a:tr h="473618">
                <a:tc>
                  <a:txBody>
                    <a:bodyPr/>
                    <a:lstStyle/>
                    <a:p>
                      <a:pPr algn="ctr" fontAlgn="ctr"/>
                      <a:r>
                        <a:rPr lang="x-none" sz="1600" b="1" u="none" strike="noStrike">
                          <a:effectLst/>
                        </a:rPr>
                        <a:t>2017</a:t>
                      </a:r>
                      <a:endParaRPr lang="x-none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54" marR="10154" marT="101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x-none" sz="1600" b="1" u="none" strike="noStrike">
                          <a:effectLst/>
                        </a:rPr>
                        <a:t>IMBABURA</a:t>
                      </a:r>
                      <a:endParaRPr lang="x-none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54" marR="10154" marT="101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x-none" sz="1600" b="1" u="none" strike="noStrike">
                          <a:effectLst/>
                        </a:rPr>
                        <a:t>SAN MIGUEL DE URCUQUI</a:t>
                      </a:r>
                      <a:endParaRPr lang="x-none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54" marR="10154" marT="1015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x-none" sz="1600" b="1" u="none" strike="noStrike">
                          <a:effectLst/>
                        </a:rPr>
                        <a:t>             130,708,106.27 </a:t>
                      </a:r>
                      <a:endParaRPr lang="x-none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54" marR="10154" marT="1015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x-none" sz="1600" b="1" u="none" strike="noStrike" dirty="0">
                          <a:effectLst/>
                        </a:rPr>
                        <a:t>                97,661,292.57 </a:t>
                      </a:r>
                      <a:endParaRPr lang="x-none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54" marR="10154" marT="1015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x-none" sz="1600" b="1" u="none" strike="noStrike" dirty="0">
                          <a:effectLst/>
                        </a:rPr>
                        <a:t>                39,879,157.70 </a:t>
                      </a:r>
                      <a:endParaRPr lang="x-none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54" marR="10154" marT="10154" marB="0" anchor="b"/>
                </a:tc>
                <a:extLst>
                  <a:ext uri="{0D108BD9-81ED-4DB2-BD59-A6C34878D82A}">
                    <a16:rowId xmlns:a16="http://schemas.microsoft.com/office/drawing/2014/main" xmlns="" val="1355897140"/>
                  </a:ext>
                </a:extLst>
              </a:tr>
              <a:tr h="473618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x-none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 TOTAL </a:t>
                      </a:r>
                      <a:endParaRPr lang="x-none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7477" marR="97477" marT="48738" marB="48738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x-none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          180,427,004.21 </a:t>
                      </a:r>
                      <a:endParaRPr lang="x-none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54" marR="10154" marT="10154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x-none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            205,744,227.54 </a:t>
                      </a:r>
                      <a:endParaRPr lang="x-none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54" marR="10154" marT="10154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x-none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            134,222,627.19 </a:t>
                      </a:r>
                      <a:endParaRPr lang="x-none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154" marR="10154" marT="10154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73133365"/>
                  </a:ext>
                </a:extLst>
              </a:tr>
            </a:tbl>
          </a:graphicData>
        </a:graphic>
      </p:graphicFrame>
      <p:sp>
        <p:nvSpPr>
          <p:cNvPr id="9" name="Rectángulo 8">
            <a:extLst>
              <a:ext uri="{FF2B5EF4-FFF2-40B4-BE49-F238E27FC236}">
                <a16:creationId xmlns:a16="http://schemas.microsoft.com/office/drawing/2014/main" xmlns="" id="{3D7FE8CE-AE34-42AA-98BC-7F0D3DB78610}"/>
              </a:ext>
            </a:extLst>
          </p:cNvPr>
          <p:cNvSpPr/>
          <p:nvPr/>
        </p:nvSpPr>
        <p:spPr>
          <a:xfrm>
            <a:off x="3299792" y="1378137"/>
            <a:ext cx="61225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x-none" sz="2400" dirty="0"/>
              <a:t>EJECUCIÓN PRESUPUESTARIA IMBABURA 2017</a:t>
            </a:r>
          </a:p>
        </p:txBody>
      </p:sp>
    </p:spTree>
    <p:extLst>
      <p:ext uri="{BB962C8B-B14F-4D97-AF65-F5344CB8AC3E}">
        <p14:creationId xmlns:p14="http://schemas.microsoft.com/office/powerpoint/2010/main" val="177762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252D32F1-1DE3-4CD3-854C-6724A0E851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" y="-408"/>
            <a:ext cx="12191276" cy="6858407"/>
          </a:xfrm>
          <a:prstGeom prst="rect">
            <a:avLst/>
          </a:prstGeom>
        </p:spPr>
      </p:pic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4420635" y="325682"/>
            <a:ext cx="7401232" cy="870156"/>
          </a:xfrm>
        </p:spPr>
        <p:txBody>
          <a:bodyPr>
            <a:normAutofit/>
          </a:bodyPr>
          <a:lstStyle/>
          <a:p>
            <a:pPr algn="ctr"/>
            <a:r>
              <a:rPr lang="x-none" sz="2400" b="1" dirty="0">
                <a:latin typeface="Helvetica Neue"/>
              </a:rPr>
              <a:t>PROYECTO NACIONAL DE GANADERÍA SOSTENIBLE</a:t>
            </a:r>
            <a:endParaRPr lang="es-EC" sz="2400" b="1" dirty="0">
              <a:latin typeface="Helvetica Neue"/>
            </a:endParaRPr>
          </a:p>
        </p:txBody>
      </p:sp>
      <p:sp>
        <p:nvSpPr>
          <p:cNvPr id="6" name="Marcador de contenido 2"/>
          <p:cNvSpPr>
            <a:spLocks noGrp="1"/>
          </p:cNvSpPr>
          <p:nvPr>
            <p:ph idx="1"/>
          </p:nvPr>
        </p:nvSpPr>
        <p:spPr>
          <a:xfrm>
            <a:off x="399245" y="1068946"/>
            <a:ext cx="3618963" cy="4483715"/>
          </a:xfrm>
          <a:noFill/>
          <a:ln>
            <a:noFill/>
          </a:ln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x-none" sz="1800" b="1" i="1" dirty="0">
                <a:latin typeface="Helvetica Neue"/>
              </a:rPr>
              <a:t>MINISTERIO DE AGRICULTURA Y GANADERÍA</a:t>
            </a:r>
            <a:endParaRPr lang="es-ES" sz="1800" b="1" i="1" dirty="0">
              <a:latin typeface="Helvetica Neue"/>
            </a:endParaRPr>
          </a:p>
          <a:p>
            <a:pPr marL="0" indent="0" algn="just">
              <a:buNone/>
            </a:pPr>
            <a:endParaRPr lang="es-ES" sz="1800" b="1" dirty="0">
              <a:latin typeface="Helvetica Neue"/>
            </a:endParaRPr>
          </a:p>
          <a:p>
            <a:pPr marL="0" indent="0" algn="just">
              <a:buNone/>
            </a:pPr>
            <a:endParaRPr lang="es-ES" sz="1800" b="1" dirty="0">
              <a:latin typeface="Helvetica Neue"/>
            </a:endParaRPr>
          </a:p>
          <a:p>
            <a:pPr marL="0" indent="0" algn="just">
              <a:buNone/>
            </a:pPr>
            <a:r>
              <a:rPr lang="es-ES" sz="1800" b="1" dirty="0">
                <a:latin typeface="Helvetica Neue"/>
              </a:rPr>
              <a:t>EJECUCIÓN:</a:t>
            </a:r>
          </a:p>
          <a:p>
            <a:pPr marL="0" indent="0" algn="just">
              <a:buNone/>
            </a:pPr>
            <a:r>
              <a:rPr lang="es-ES" sz="1800" dirty="0">
                <a:latin typeface="Helvetica Neue"/>
              </a:rPr>
              <a:t>94%</a:t>
            </a:r>
          </a:p>
          <a:p>
            <a:pPr marL="0" indent="0" algn="just">
              <a:buNone/>
            </a:pPr>
            <a:r>
              <a:rPr lang="es-ES" sz="1800" dirty="0">
                <a:latin typeface="Helvetica Neue"/>
              </a:rPr>
              <a:t> </a:t>
            </a:r>
          </a:p>
          <a:p>
            <a:pPr marL="0" lvl="0" indent="0" algn="just">
              <a:buNone/>
            </a:pPr>
            <a:r>
              <a:rPr lang="es-ES" sz="1800" b="1" dirty="0">
                <a:latin typeface="Helvetica Neue"/>
              </a:rPr>
              <a:t>INVERSIÓN:</a:t>
            </a:r>
          </a:p>
          <a:p>
            <a:pPr marL="0" lvl="0" indent="0" algn="just">
              <a:buNone/>
            </a:pPr>
            <a:r>
              <a:rPr lang="x-none" sz="1800" dirty="0">
                <a:latin typeface="Helvetica Neue"/>
              </a:rPr>
              <a:t>74.806.221,49</a:t>
            </a:r>
          </a:p>
          <a:p>
            <a:pPr marL="0" lvl="0" indent="0" algn="just">
              <a:buNone/>
            </a:pPr>
            <a:endParaRPr lang="x-none" sz="1800" dirty="0">
              <a:latin typeface="Helvetica Neue"/>
            </a:endParaRPr>
          </a:p>
          <a:p>
            <a:pPr marL="0" lvl="0" indent="0" algn="just">
              <a:buNone/>
            </a:pPr>
            <a:r>
              <a:rPr lang="x-none" sz="1800" b="1" dirty="0">
                <a:latin typeface="Helvetica Neue"/>
              </a:rPr>
              <a:t>BENEFICIARIOS:</a:t>
            </a:r>
          </a:p>
          <a:p>
            <a:pPr marL="0" lvl="0" indent="0" algn="just">
              <a:buNone/>
            </a:pPr>
            <a:r>
              <a:rPr lang="x-none" sz="1800" dirty="0">
                <a:latin typeface="Helvetica Neue"/>
              </a:rPr>
              <a:t>Toda la provincia de Imbabura</a:t>
            </a:r>
          </a:p>
        </p:txBody>
      </p:sp>
      <p:pic>
        <p:nvPicPr>
          <p:cNvPr id="2050" name="Picture 2" descr="Resultado de imagen para Proyecto Nacional de Ganadería Sostenible">
            <a:extLst>
              <a:ext uri="{FF2B5EF4-FFF2-40B4-BE49-F238E27FC236}">
                <a16:creationId xmlns:a16="http://schemas.microsoft.com/office/drawing/2014/main" xmlns="" id="{E77F9BBB-B203-49C3-B771-A630BECDBF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0329" y="1402658"/>
            <a:ext cx="7273458" cy="4545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0804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252D32F1-1DE3-4CD3-854C-6724A0E851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" y="-408"/>
            <a:ext cx="12191276" cy="6858407"/>
          </a:xfrm>
          <a:prstGeom prst="rect">
            <a:avLst/>
          </a:prstGeom>
        </p:spPr>
      </p:pic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4420635" y="325682"/>
            <a:ext cx="7401232" cy="870156"/>
          </a:xfrm>
        </p:spPr>
        <p:txBody>
          <a:bodyPr>
            <a:normAutofit fontScale="90000"/>
          </a:bodyPr>
          <a:lstStyle/>
          <a:p>
            <a:pPr algn="ctr"/>
            <a:r>
              <a:rPr lang="x-none" sz="2400" b="1" dirty="0">
                <a:latin typeface="Helvetica Neue"/>
              </a:rPr>
              <a:t>ACCESO A TIERRAS DE LOS PRODUCTORES FAMILIARES Y LEGALIZACIÓN MASIVA DE TIERRAS</a:t>
            </a:r>
            <a:endParaRPr lang="es-EC" sz="2400" b="1" dirty="0">
              <a:latin typeface="Helvetica Neue"/>
            </a:endParaRPr>
          </a:p>
        </p:txBody>
      </p:sp>
      <p:sp>
        <p:nvSpPr>
          <p:cNvPr id="6" name="Marcador de contenido 2"/>
          <p:cNvSpPr>
            <a:spLocks noGrp="1"/>
          </p:cNvSpPr>
          <p:nvPr>
            <p:ph idx="1"/>
          </p:nvPr>
        </p:nvSpPr>
        <p:spPr>
          <a:xfrm>
            <a:off x="658213" y="1236372"/>
            <a:ext cx="3762422" cy="4316289"/>
          </a:xfrm>
          <a:noFill/>
          <a:ln>
            <a:noFill/>
          </a:ln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x-none" sz="1800" b="1" i="1" dirty="0">
                <a:latin typeface="Helvetica Neue"/>
              </a:rPr>
              <a:t>MINISTERIO DE AGRICULTURA Y GANADERÍA</a:t>
            </a:r>
            <a:endParaRPr lang="es-ES" sz="1800" b="1" i="1" dirty="0">
              <a:latin typeface="Helvetica Neue"/>
            </a:endParaRPr>
          </a:p>
          <a:p>
            <a:pPr marL="0" indent="0" algn="just">
              <a:buNone/>
            </a:pPr>
            <a:endParaRPr lang="x-none" sz="1800" b="1" dirty="0">
              <a:latin typeface="Helvetica Neue"/>
            </a:endParaRPr>
          </a:p>
          <a:p>
            <a:pPr marL="0" indent="0" algn="just">
              <a:buNone/>
            </a:pPr>
            <a:endParaRPr lang="es-ES" sz="1800" b="1" dirty="0">
              <a:latin typeface="Helvetica Neue"/>
            </a:endParaRPr>
          </a:p>
          <a:p>
            <a:pPr marL="0" indent="0" algn="just">
              <a:buNone/>
            </a:pPr>
            <a:r>
              <a:rPr lang="es-ES" sz="1800" b="1" dirty="0">
                <a:latin typeface="Helvetica Neue"/>
              </a:rPr>
              <a:t>EJECUCIÓN:</a:t>
            </a:r>
          </a:p>
          <a:p>
            <a:pPr marL="0" indent="0" algn="just">
              <a:buNone/>
            </a:pPr>
            <a:r>
              <a:rPr lang="es-ES" sz="1800" dirty="0">
                <a:latin typeface="Helvetica Neue"/>
              </a:rPr>
              <a:t> 96%</a:t>
            </a:r>
          </a:p>
          <a:p>
            <a:pPr marL="0" indent="0" algn="just">
              <a:buNone/>
            </a:pPr>
            <a:endParaRPr lang="es-ES" sz="1800" dirty="0">
              <a:latin typeface="Helvetica Neue"/>
            </a:endParaRPr>
          </a:p>
          <a:p>
            <a:pPr marL="0" lvl="0" indent="0" algn="just">
              <a:buNone/>
            </a:pPr>
            <a:r>
              <a:rPr lang="es-ES" sz="1800" b="1" dirty="0">
                <a:latin typeface="Helvetica Neue"/>
              </a:rPr>
              <a:t>INVERSIÓN:</a:t>
            </a:r>
          </a:p>
          <a:p>
            <a:pPr marL="0" lvl="0" indent="0" algn="just">
              <a:buNone/>
            </a:pPr>
            <a:r>
              <a:rPr lang="x-none" sz="1800" dirty="0">
                <a:latin typeface="Helvetica Neue"/>
              </a:rPr>
              <a:t>97.186.160,08</a:t>
            </a:r>
          </a:p>
          <a:p>
            <a:pPr marL="0" lvl="0" indent="0" algn="just">
              <a:buNone/>
            </a:pPr>
            <a:endParaRPr lang="x-none" sz="1800" dirty="0">
              <a:latin typeface="Helvetica Neue"/>
            </a:endParaRPr>
          </a:p>
          <a:p>
            <a:pPr marL="0" lvl="0" indent="0" algn="just">
              <a:buNone/>
            </a:pPr>
            <a:r>
              <a:rPr lang="x-none" sz="1800" b="1" dirty="0">
                <a:latin typeface="Helvetica Neue"/>
              </a:rPr>
              <a:t>BENEFICIARIOS:</a:t>
            </a:r>
          </a:p>
          <a:p>
            <a:pPr marL="0" lvl="0" indent="0" algn="just">
              <a:buNone/>
            </a:pPr>
            <a:r>
              <a:rPr lang="x-none" sz="1800" dirty="0">
                <a:latin typeface="Helvetica Neue"/>
              </a:rPr>
              <a:t>Toda la provincia de Imbabura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3346DA2E-522E-4487-8351-9E54AA6D967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8124" y="1561712"/>
            <a:ext cx="6450495" cy="4300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490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252D32F1-1DE3-4CD3-854C-6724A0E851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" y="-408"/>
            <a:ext cx="12191276" cy="6858407"/>
          </a:xfrm>
          <a:prstGeom prst="rect">
            <a:avLst/>
          </a:prstGeom>
        </p:spPr>
      </p:pic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4420635" y="325682"/>
            <a:ext cx="7401232" cy="870156"/>
          </a:xfrm>
        </p:spPr>
        <p:txBody>
          <a:bodyPr>
            <a:normAutofit/>
          </a:bodyPr>
          <a:lstStyle/>
          <a:p>
            <a:pPr algn="ctr"/>
            <a:r>
              <a:rPr lang="x-none" sz="2400" b="1" dirty="0">
                <a:latin typeface="Helvetica Neue"/>
              </a:rPr>
              <a:t>MINISTERO DE TRANSPORTE Y OBRAS PÚBLICAS</a:t>
            </a:r>
            <a:endParaRPr lang="es-EC" sz="2400" b="1" dirty="0">
              <a:latin typeface="Helvetica Neue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0A23DBA1-6733-4351-A8C7-65A7AE4AB0A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28" y="1399553"/>
            <a:ext cx="8849641" cy="431213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AutoShape 2" descr="Resultado de imagen para MTOP TRABAJO VIAL">
            <a:extLst>
              <a:ext uri="{FF2B5EF4-FFF2-40B4-BE49-F238E27FC236}">
                <a16:creationId xmlns:a16="http://schemas.microsoft.com/office/drawing/2014/main" xmlns="" id="{B3F69BAE-B49F-4F05-9150-FAA6D5779D7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599" y="3276599"/>
            <a:ext cx="655983" cy="655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x-none"/>
          </a:p>
        </p:txBody>
      </p:sp>
      <p:sp>
        <p:nvSpPr>
          <p:cNvPr id="3" name="AutoShape 4" descr="Resultado de imagen para MTOP TRABAJO VIAL">
            <a:extLst>
              <a:ext uri="{FF2B5EF4-FFF2-40B4-BE49-F238E27FC236}">
                <a16:creationId xmlns:a16="http://schemas.microsoft.com/office/drawing/2014/main" xmlns="" id="{515476D2-8BA2-4FBC-B682-4B30DF42695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x-none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CC859062-96C2-422B-94A5-05668228F81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63" t="4" r="69668" b="-4"/>
          <a:stretch/>
        </p:blipFill>
        <p:spPr>
          <a:xfrm>
            <a:off x="9504882" y="1399553"/>
            <a:ext cx="2464904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720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252D32F1-1DE3-4CD3-854C-6724A0E851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" y="-408"/>
            <a:ext cx="12191276" cy="6858407"/>
          </a:xfrm>
          <a:prstGeom prst="rect">
            <a:avLst/>
          </a:prstGeom>
        </p:spPr>
      </p:pic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4420635" y="325682"/>
            <a:ext cx="7401232" cy="870156"/>
          </a:xfrm>
        </p:spPr>
        <p:txBody>
          <a:bodyPr>
            <a:normAutofit/>
          </a:bodyPr>
          <a:lstStyle/>
          <a:p>
            <a:pPr algn="ctr"/>
            <a:r>
              <a:rPr lang="x-none" sz="2400" b="1" dirty="0">
                <a:latin typeface="Helvetica Neue"/>
              </a:rPr>
              <a:t>GABINETES PROVINCIALES</a:t>
            </a:r>
            <a:endParaRPr lang="es-EC" sz="2400" b="1" dirty="0">
              <a:latin typeface="Helvetica Neue"/>
            </a:endParaRPr>
          </a:p>
        </p:txBody>
      </p:sp>
      <p:sp>
        <p:nvSpPr>
          <p:cNvPr id="6" name="Marcador de contenido 2"/>
          <p:cNvSpPr>
            <a:spLocks noGrp="1"/>
          </p:cNvSpPr>
          <p:nvPr>
            <p:ph idx="1"/>
          </p:nvPr>
        </p:nvSpPr>
        <p:spPr>
          <a:xfrm>
            <a:off x="218941" y="2859110"/>
            <a:ext cx="3503053" cy="1196238"/>
          </a:xfrm>
          <a:noFill/>
          <a:ln>
            <a:noFill/>
          </a:ln>
        </p:spPr>
        <p:txBody>
          <a:bodyPr>
            <a:normAutofit fontScale="92500" lnSpcReduction="10000"/>
          </a:bodyPr>
          <a:lstStyle/>
          <a:p>
            <a:pPr marL="0" lvl="0" indent="0" algn="just">
              <a:buNone/>
            </a:pPr>
            <a:r>
              <a:rPr lang="es-ES" sz="1800" b="1" dirty="0">
                <a:latin typeface="Helvetica Neue"/>
              </a:rPr>
              <a:t>RESULTADOS:</a:t>
            </a:r>
          </a:p>
          <a:p>
            <a:pPr marL="0" lvl="0" indent="0" algn="just">
              <a:buNone/>
            </a:pPr>
            <a:r>
              <a:rPr lang="x-none" sz="2000" dirty="0"/>
              <a:t>13 realizados con la participación de los representantes del Ejecutivo Desconcentrado. 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A49A45FC-D487-4938-8D7D-0E71C807FDF2}"/>
              </a:ext>
            </a:extLst>
          </p:cNvPr>
          <p:cNvSpPr txBox="1">
            <a:spLocks/>
          </p:cNvSpPr>
          <p:nvPr/>
        </p:nvSpPr>
        <p:spPr>
          <a:xfrm>
            <a:off x="4573035" y="478082"/>
            <a:ext cx="7401232" cy="870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s-EC" sz="2400" b="1" dirty="0">
              <a:latin typeface="Helvetica Neue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0BEC1A4B-265A-4F45-8140-EE1F8ADB8D4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19"/>
          <a:stretch/>
        </p:blipFill>
        <p:spPr>
          <a:xfrm>
            <a:off x="4054168" y="1521928"/>
            <a:ext cx="7172632" cy="4455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461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252D32F1-1DE3-4CD3-854C-6724A0E851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" y="-408"/>
            <a:ext cx="12191276" cy="6858407"/>
          </a:xfrm>
          <a:prstGeom prst="rect">
            <a:avLst/>
          </a:prstGeom>
        </p:spPr>
      </p:pic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4420635" y="325682"/>
            <a:ext cx="7401232" cy="870156"/>
          </a:xfrm>
        </p:spPr>
        <p:txBody>
          <a:bodyPr>
            <a:normAutofit/>
          </a:bodyPr>
          <a:lstStyle/>
          <a:p>
            <a:pPr algn="ctr"/>
            <a:r>
              <a:rPr lang="x-none" sz="2400" b="1" dirty="0">
                <a:latin typeface="Helvetica Neue"/>
              </a:rPr>
              <a:t>MINISTERO DE TRANSPORTE Y OBRAS PÚBLICAS</a:t>
            </a:r>
            <a:endParaRPr lang="es-EC" sz="2400" b="1" dirty="0">
              <a:latin typeface="Helvetica Neue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C0FFD555-75BF-44C5-9F84-74322857CCD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228" y="1521927"/>
            <a:ext cx="9012514" cy="45215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xmlns="" id="{AA8B302A-47C2-42F8-BF98-5A750F88FAC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61" t="11194" r="4203"/>
          <a:stretch/>
        </p:blipFill>
        <p:spPr>
          <a:xfrm>
            <a:off x="9316742" y="1417982"/>
            <a:ext cx="2690192" cy="4787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188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252D32F1-1DE3-4CD3-854C-6724A0E851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" y="-408"/>
            <a:ext cx="12191276" cy="6858407"/>
          </a:xfrm>
          <a:prstGeom prst="rect">
            <a:avLst/>
          </a:prstGeom>
        </p:spPr>
      </p:pic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4420635" y="565756"/>
            <a:ext cx="7401232" cy="944992"/>
          </a:xfrm>
        </p:spPr>
        <p:txBody>
          <a:bodyPr>
            <a:normAutofit/>
          </a:bodyPr>
          <a:lstStyle/>
          <a:p>
            <a:pPr algn="ctr"/>
            <a:r>
              <a:rPr lang="x-none" sz="2400" b="1" dirty="0">
                <a:latin typeface="Helvetica Neue"/>
              </a:rPr>
              <a:t>CONSTRUCCIÓN DE LA PRIMERA FASE DEL PARQUE DEL LAGO SAN PABLO </a:t>
            </a:r>
            <a:endParaRPr lang="es-EC" sz="2400" b="1" dirty="0">
              <a:latin typeface="Helvetica Neue"/>
            </a:endParaRPr>
          </a:p>
        </p:txBody>
      </p:sp>
      <p:sp>
        <p:nvSpPr>
          <p:cNvPr id="6" name="Marcador de contenido 2"/>
          <p:cNvSpPr>
            <a:spLocks noGrp="1"/>
          </p:cNvSpPr>
          <p:nvPr>
            <p:ph idx="1"/>
          </p:nvPr>
        </p:nvSpPr>
        <p:spPr>
          <a:xfrm>
            <a:off x="658213" y="1210614"/>
            <a:ext cx="3762422" cy="4485369"/>
          </a:xfrm>
          <a:noFill/>
          <a:ln>
            <a:noFill/>
          </a:ln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x-none" sz="1800" b="1" i="1" dirty="0">
                <a:latin typeface="Helvetica Neue"/>
              </a:rPr>
              <a:t>MINISTERIO DE TURISMO </a:t>
            </a:r>
            <a:endParaRPr lang="es-ES" sz="1800" b="1" i="1" dirty="0">
              <a:latin typeface="Helvetica Neue"/>
            </a:endParaRPr>
          </a:p>
          <a:p>
            <a:pPr marL="0" indent="0" algn="just">
              <a:buNone/>
            </a:pPr>
            <a:endParaRPr lang="es-ES" sz="1800" b="1" dirty="0">
              <a:latin typeface="Helvetica Neue"/>
            </a:endParaRPr>
          </a:p>
          <a:p>
            <a:pPr marL="0" indent="0" algn="just">
              <a:buNone/>
            </a:pPr>
            <a:endParaRPr lang="es-ES" sz="1800" b="1" dirty="0">
              <a:latin typeface="Helvetica Neue"/>
            </a:endParaRPr>
          </a:p>
          <a:p>
            <a:pPr marL="0" indent="0" algn="just">
              <a:buNone/>
            </a:pPr>
            <a:r>
              <a:rPr lang="es-ES" sz="1800" b="1" dirty="0">
                <a:latin typeface="Helvetica Neue"/>
              </a:rPr>
              <a:t>EJECUCIÓN:</a:t>
            </a:r>
          </a:p>
          <a:p>
            <a:pPr marL="0" indent="0" algn="just">
              <a:buNone/>
            </a:pPr>
            <a:r>
              <a:rPr lang="es-ES" sz="1800" dirty="0">
                <a:latin typeface="Helvetica Neue"/>
              </a:rPr>
              <a:t> 26%</a:t>
            </a:r>
          </a:p>
          <a:p>
            <a:pPr marL="0" indent="0" algn="just">
              <a:buNone/>
            </a:pPr>
            <a:endParaRPr lang="es-ES" sz="1800" dirty="0">
              <a:latin typeface="Helvetica Neue"/>
            </a:endParaRPr>
          </a:p>
          <a:p>
            <a:pPr marL="0" lvl="0" indent="0" algn="just">
              <a:buNone/>
            </a:pPr>
            <a:r>
              <a:rPr lang="es-ES" sz="1800" b="1" dirty="0">
                <a:latin typeface="Helvetica Neue"/>
              </a:rPr>
              <a:t>INVERSIÓN:</a:t>
            </a:r>
          </a:p>
          <a:p>
            <a:pPr marL="0" lvl="0" indent="0" algn="just">
              <a:buNone/>
            </a:pPr>
            <a:r>
              <a:rPr lang="x-none" sz="1800" dirty="0">
                <a:latin typeface="Helvetica Neue"/>
              </a:rPr>
              <a:t>1.015.691,98</a:t>
            </a:r>
          </a:p>
          <a:p>
            <a:pPr marL="0" lvl="0" indent="0" algn="just">
              <a:buNone/>
            </a:pPr>
            <a:endParaRPr lang="x-none" sz="1800" dirty="0">
              <a:latin typeface="Helvetica Neue"/>
            </a:endParaRPr>
          </a:p>
          <a:p>
            <a:pPr marL="0" lvl="0" indent="0" algn="just">
              <a:buNone/>
            </a:pPr>
            <a:r>
              <a:rPr lang="x-none" sz="1800" b="1" dirty="0">
                <a:latin typeface="Helvetica Neue"/>
              </a:rPr>
              <a:t>BENEFICIARIOS:</a:t>
            </a:r>
          </a:p>
          <a:p>
            <a:pPr marL="0" lvl="0" indent="0" algn="just">
              <a:buNone/>
            </a:pPr>
            <a:r>
              <a:rPr lang="x-none" sz="1800" dirty="0">
                <a:latin typeface="Helvetica Neue"/>
              </a:rPr>
              <a:t>Cantón Otavalo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DC5D23EF-FA10-446B-AAA0-24C59418AEA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29" r="6488"/>
          <a:stretch/>
        </p:blipFill>
        <p:spPr>
          <a:xfrm>
            <a:off x="4900822" y="1709926"/>
            <a:ext cx="6350274" cy="4290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33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252D32F1-1DE3-4CD3-854C-6724A0E851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" y="-408"/>
            <a:ext cx="12191276" cy="6858407"/>
          </a:xfrm>
          <a:prstGeom prst="rect">
            <a:avLst/>
          </a:prstGeom>
        </p:spPr>
      </p:pic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4420635" y="565756"/>
            <a:ext cx="7401232" cy="944992"/>
          </a:xfrm>
        </p:spPr>
        <p:txBody>
          <a:bodyPr>
            <a:normAutofit/>
          </a:bodyPr>
          <a:lstStyle/>
          <a:p>
            <a:pPr algn="ctr"/>
            <a:r>
              <a:rPr lang="x-none" sz="2400" b="1" dirty="0">
                <a:latin typeface="Helvetica Neue"/>
              </a:rPr>
              <a:t>GESTIÓN ADMINISTRATIVA</a:t>
            </a:r>
            <a:endParaRPr lang="es-EC" sz="2400" b="1" dirty="0">
              <a:latin typeface="Helvetica Neue"/>
            </a:endParaRPr>
          </a:p>
        </p:txBody>
      </p:sp>
      <p:sp>
        <p:nvSpPr>
          <p:cNvPr id="6" name="Marcador de contenido 2"/>
          <p:cNvSpPr>
            <a:spLocks noGrp="1"/>
          </p:cNvSpPr>
          <p:nvPr>
            <p:ph idx="1"/>
          </p:nvPr>
        </p:nvSpPr>
        <p:spPr>
          <a:xfrm>
            <a:off x="658213" y="1621432"/>
            <a:ext cx="3762422" cy="4485369"/>
          </a:xfrm>
          <a:noFill/>
          <a:ln>
            <a:noFill/>
          </a:ln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x-none" sz="1800" b="1" i="1" dirty="0">
                <a:latin typeface="Helvetica Neue"/>
              </a:rPr>
              <a:t>INSTITUTO ECUATORIANO DE SEGURIDAD SOCIAL</a:t>
            </a:r>
            <a:endParaRPr lang="es-ES" sz="1800" b="1" i="1" dirty="0">
              <a:latin typeface="Helvetica Neue"/>
            </a:endParaRPr>
          </a:p>
          <a:p>
            <a:pPr marL="0" indent="0" algn="just">
              <a:buNone/>
            </a:pPr>
            <a:endParaRPr lang="es-ES" sz="1800" b="1" dirty="0">
              <a:latin typeface="Helvetica Neue"/>
            </a:endParaRPr>
          </a:p>
          <a:p>
            <a:pPr marL="0" indent="0" algn="just">
              <a:buNone/>
            </a:pPr>
            <a:endParaRPr lang="es-ES" sz="1800" dirty="0">
              <a:latin typeface="Helvetica Neue"/>
            </a:endParaRPr>
          </a:p>
          <a:p>
            <a:pPr marL="0" lvl="0" indent="0" algn="just">
              <a:buNone/>
            </a:pPr>
            <a:r>
              <a:rPr lang="es-ES" sz="1800" b="1" dirty="0">
                <a:latin typeface="Helvetica Neue"/>
              </a:rPr>
              <a:t>PRESUPUESTO EJECUTADO:</a:t>
            </a:r>
          </a:p>
          <a:p>
            <a:pPr marL="0" lvl="0" indent="0" algn="just">
              <a:buNone/>
            </a:pPr>
            <a:r>
              <a:rPr lang="x-none" sz="1800" dirty="0">
                <a:latin typeface="Helvetica Neue"/>
              </a:rPr>
              <a:t>26.381.391,37</a:t>
            </a:r>
          </a:p>
          <a:p>
            <a:pPr marL="0" lvl="0" indent="0" algn="just">
              <a:buNone/>
            </a:pPr>
            <a:endParaRPr lang="x-none" sz="1800" dirty="0">
              <a:latin typeface="Helvetica Neue"/>
            </a:endParaRPr>
          </a:p>
          <a:p>
            <a:pPr marL="0" lvl="0" indent="0" algn="just">
              <a:buNone/>
            </a:pPr>
            <a:r>
              <a:rPr lang="x-none" sz="1800" b="1" dirty="0">
                <a:latin typeface="Helvetica Neue"/>
              </a:rPr>
              <a:t>BENEFICIARIOS:</a:t>
            </a:r>
          </a:p>
          <a:p>
            <a:pPr marL="0" lvl="0" indent="0" algn="just">
              <a:buNone/>
            </a:pPr>
            <a:r>
              <a:rPr lang="x-none" sz="1800" dirty="0">
                <a:latin typeface="Helvetica Neue"/>
              </a:rPr>
              <a:t>Toda la población de la provincia.</a:t>
            </a:r>
          </a:p>
        </p:txBody>
      </p:sp>
      <p:pic>
        <p:nvPicPr>
          <p:cNvPr id="6146" name="Picture 2" descr="Resultado de imagen para iess atencion">
            <a:extLst>
              <a:ext uri="{FF2B5EF4-FFF2-40B4-BE49-F238E27FC236}">
                <a16:creationId xmlns:a16="http://schemas.microsoft.com/office/drawing/2014/main" xmlns="" id="{A208F174-D424-490D-9ADF-715D0EF66A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82"/>
          <a:stretch/>
        </p:blipFill>
        <p:spPr bwMode="auto">
          <a:xfrm>
            <a:off x="4797288" y="1714985"/>
            <a:ext cx="6736500" cy="4103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6904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252D32F1-1DE3-4CD3-854C-6724A0E851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" y="-408"/>
            <a:ext cx="12191276" cy="6858407"/>
          </a:xfrm>
          <a:prstGeom prst="rect">
            <a:avLst/>
          </a:prstGeom>
        </p:spPr>
      </p:pic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4420635" y="274208"/>
            <a:ext cx="7401232" cy="944992"/>
          </a:xfrm>
        </p:spPr>
        <p:txBody>
          <a:bodyPr>
            <a:normAutofit/>
          </a:bodyPr>
          <a:lstStyle/>
          <a:p>
            <a:pPr algn="ctr"/>
            <a:r>
              <a:rPr lang="x-none" sz="2400" b="1" dirty="0">
                <a:latin typeface="Helvetica Neue"/>
              </a:rPr>
              <a:t>GESTIÓN ADMINISTRATIVA</a:t>
            </a:r>
            <a:endParaRPr lang="es-EC" sz="2400" b="1" dirty="0">
              <a:latin typeface="Helvetica Neue"/>
            </a:endParaRPr>
          </a:p>
        </p:txBody>
      </p:sp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xmlns="" id="{E12A147C-5C5B-4D76-BF65-D9F56DFB74B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8085884"/>
              </p:ext>
            </p:extLst>
          </p:nvPr>
        </p:nvGraphicFramePr>
        <p:xfrm>
          <a:off x="993912" y="1114052"/>
          <a:ext cx="6255284" cy="49892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6" r:id="rId4" imgW="8469720" imgH="6755400" progId="">
                  <p:embed/>
                </p:oleObj>
              </mc:Choice>
              <mc:Fallback>
                <p:oleObj r:id="rId4" imgW="8469720" imgH="675540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93912" y="1114052"/>
                        <a:ext cx="6255284" cy="498921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xmlns="" id="{62805C8E-E7FA-4529-AC66-6FAE402875F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6694481"/>
              </p:ext>
            </p:extLst>
          </p:nvPr>
        </p:nvGraphicFramePr>
        <p:xfrm>
          <a:off x="7791607" y="1104866"/>
          <a:ext cx="3171825" cy="5695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7" r:id="rId6" imgW="3171240" imgH="5695200" progId="">
                  <p:embed/>
                </p:oleObj>
              </mc:Choice>
              <mc:Fallback>
                <p:oleObj r:id="rId6" imgW="3171240" imgH="569520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791607" y="1104866"/>
                        <a:ext cx="3171825" cy="5695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91225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252D32F1-1DE3-4CD3-854C-6724A0E851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" y="-408"/>
            <a:ext cx="12191276" cy="6858407"/>
          </a:xfrm>
          <a:prstGeom prst="rect">
            <a:avLst/>
          </a:prstGeom>
        </p:spPr>
      </p:pic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xmlns="" id="{9F69782E-1F52-4490-9331-E746C3A7868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89540106"/>
              </p:ext>
            </p:extLst>
          </p:nvPr>
        </p:nvGraphicFramePr>
        <p:xfrm>
          <a:off x="835437" y="1179099"/>
          <a:ext cx="4902200" cy="4845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9" r:id="rId4" imgW="5625360" imgH="5561640" progId="">
                  <p:embed/>
                </p:oleObj>
              </mc:Choice>
              <mc:Fallback>
                <p:oleObj r:id="rId4" imgW="5625360" imgH="556164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35437" y="1179099"/>
                        <a:ext cx="4902200" cy="48450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2395382" y="901078"/>
            <a:ext cx="7401232" cy="556042"/>
          </a:xfrm>
        </p:spPr>
        <p:txBody>
          <a:bodyPr>
            <a:normAutofit/>
          </a:bodyPr>
          <a:lstStyle/>
          <a:p>
            <a:pPr algn="ctr"/>
            <a:r>
              <a:rPr lang="x-none" sz="2400" b="1" dirty="0">
                <a:latin typeface="Helvetica Neue"/>
              </a:rPr>
              <a:t>ACREDITACIÓN INTERNACIONAL DE CANADÁ</a:t>
            </a:r>
            <a:endParaRPr lang="es-EC" sz="2400" b="1" dirty="0">
              <a:latin typeface="Helvetica Neue"/>
            </a:endParaRPr>
          </a:p>
        </p:txBody>
      </p:sp>
      <p:pic>
        <p:nvPicPr>
          <p:cNvPr id="2050" name="Picture 2" descr="Resultado de imagen para atencion al cliente IESS">
            <a:extLst>
              <a:ext uri="{FF2B5EF4-FFF2-40B4-BE49-F238E27FC236}">
                <a16:creationId xmlns:a16="http://schemas.microsoft.com/office/drawing/2014/main" xmlns="" id="{97D63755-FBB8-4A76-B48B-74A9660FB4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2278" r="27466"/>
          <a:stretch/>
        </p:blipFill>
        <p:spPr bwMode="auto">
          <a:xfrm>
            <a:off x="5674017" y="1630017"/>
            <a:ext cx="6044855" cy="4106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8433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252D32F1-1DE3-4CD3-854C-6724A0E851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" y="-408"/>
            <a:ext cx="12191276" cy="6858407"/>
          </a:xfrm>
          <a:prstGeom prst="rect">
            <a:avLst/>
          </a:prstGeom>
        </p:spPr>
      </p:pic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4420635" y="565756"/>
            <a:ext cx="7401232" cy="944992"/>
          </a:xfrm>
        </p:spPr>
        <p:txBody>
          <a:bodyPr>
            <a:normAutofit/>
          </a:bodyPr>
          <a:lstStyle/>
          <a:p>
            <a:pPr algn="ctr"/>
            <a:r>
              <a:rPr lang="x-none" sz="2400" b="1" dirty="0">
                <a:latin typeface="Helvetica Neue"/>
              </a:rPr>
              <a:t>CRÉDITOS OTORGADOS</a:t>
            </a:r>
            <a:endParaRPr lang="es-EC" sz="2400" b="1" dirty="0">
              <a:latin typeface="Helvetica Neue"/>
            </a:endParaRPr>
          </a:p>
        </p:txBody>
      </p:sp>
      <p:sp>
        <p:nvSpPr>
          <p:cNvPr id="6" name="Marcador de contenido 2"/>
          <p:cNvSpPr>
            <a:spLocks noGrp="1"/>
          </p:cNvSpPr>
          <p:nvPr>
            <p:ph idx="1"/>
          </p:nvPr>
        </p:nvSpPr>
        <p:spPr>
          <a:xfrm>
            <a:off x="658213" y="1351722"/>
            <a:ext cx="3762422" cy="4755079"/>
          </a:xfrm>
          <a:noFill/>
          <a:ln>
            <a:noFill/>
          </a:ln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x-none" sz="1800" b="1" i="1" dirty="0">
                <a:latin typeface="Helvetica Neue"/>
              </a:rPr>
              <a:t>SECRETARÍA DEL AGUA</a:t>
            </a:r>
            <a:endParaRPr lang="es-ES" sz="1800" b="1" dirty="0">
              <a:latin typeface="Helvetica Neue"/>
            </a:endParaRPr>
          </a:p>
          <a:p>
            <a:pPr marL="0" indent="0">
              <a:buNone/>
            </a:pPr>
            <a:endParaRPr lang="es-ES" sz="1800" dirty="0">
              <a:latin typeface="Helvetica Neue"/>
            </a:endParaRPr>
          </a:p>
          <a:p>
            <a:pPr marL="0" lvl="0" indent="0">
              <a:buNone/>
            </a:pPr>
            <a:r>
              <a:rPr lang="es-ES" sz="1800" b="1" dirty="0">
                <a:latin typeface="Helvetica Neue"/>
              </a:rPr>
              <a:t>PRESUPUESTO EJECUTADO:</a:t>
            </a:r>
          </a:p>
          <a:p>
            <a:pPr marL="0" lvl="0" indent="0">
              <a:buNone/>
            </a:pPr>
            <a:r>
              <a:rPr lang="x-none" sz="1800" dirty="0">
                <a:latin typeface="Helvetica Neue"/>
              </a:rPr>
              <a:t>GADS de la provincia 2,078,076,10</a:t>
            </a:r>
          </a:p>
          <a:p>
            <a:pPr marL="0" lvl="0" indent="0">
              <a:buNone/>
            </a:pPr>
            <a:endParaRPr lang="x-none" sz="1800" dirty="0">
              <a:latin typeface="Helvetica Neue"/>
            </a:endParaRPr>
          </a:p>
          <a:p>
            <a:pPr marL="0" lvl="0" indent="0">
              <a:buNone/>
            </a:pPr>
            <a:r>
              <a:rPr lang="x-none" sz="1800" b="1" dirty="0">
                <a:latin typeface="Helvetica Neue"/>
              </a:rPr>
              <a:t>PROYECCIÓN 2018:</a:t>
            </a:r>
          </a:p>
          <a:p>
            <a:pPr marL="0" lvl="0" indent="0">
              <a:buNone/>
            </a:pPr>
            <a:r>
              <a:rPr lang="x-none" sz="1800" dirty="0">
                <a:latin typeface="Helvetica Neue"/>
              </a:rPr>
              <a:t>Proyecto Pesillo Imbabura</a:t>
            </a:r>
          </a:p>
          <a:p>
            <a:pPr marL="0" lvl="0" indent="0">
              <a:buNone/>
            </a:pPr>
            <a:r>
              <a:rPr lang="x-none" sz="1800" dirty="0">
                <a:latin typeface="Helvetica Neue"/>
              </a:rPr>
              <a:t>47.600.000,00</a:t>
            </a:r>
          </a:p>
          <a:p>
            <a:pPr marL="0" lvl="0" indent="0">
              <a:buNone/>
            </a:pPr>
            <a:endParaRPr lang="x-none" sz="1800" dirty="0">
              <a:latin typeface="Helvetica Neue"/>
            </a:endParaRPr>
          </a:p>
          <a:p>
            <a:pPr marL="0" lvl="0" indent="0">
              <a:buNone/>
            </a:pPr>
            <a:r>
              <a:rPr lang="x-none" sz="1800" b="1" dirty="0">
                <a:latin typeface="Helvetica Neue"/>
              </a:rPr>
              <a:t>BENEFICIARIOS:</a:t>
            </a:r>
          </a:p>
          <a:p>
            <a:pPr marL="0" lvl="0" indent="0">
              <a:buNone/>
            </a:pPr>
            <a:r>
              <a:rPr lang="x-none" sz="1800">
                <a:latin typeface="Helvetica Neue"/>
              </a:rPr>
              <a:t>250.000 </a:t>
            </a:r>
            <a:r>
              <a:rPr lang="x-none" sz="1800" dirty="0">
                <a:latin typeface="Helvetica Neue"/>
              </a:rPr>
              <a:t>pertenecientes a Imbabura y Pichincha</a:t>
            </a:r>
          </a:p>
          <a:p>
            <a:pPr marL="0" lvl="0" indent="0">
              <a:buNone/>
            </a:pPr>
            <a:endParaRPr lang="x-none" sz="1800" dirty="0">
              <a:latin typeface="Helvetica Neue"/>
            </a:endParaRPr>
          </a:p>
          <a:p>
            <a:pPr marL="0" lvl="0" indent="0">
              <a:buNone/>
            </a:pPr>
            <a:endParaRPr lang="x-none" sz="1800" dirty="0">
              <a:latin typeface="Helvetica Neue"/>
            </a:endParaRPr>
          </a:p>
        </p:txBody>
      </p:sp>
      <p:pic>
        <p:nvPicPr>
          <p:cNvPr id="8194" name="Picture 2" descr="Resultado de imagen para pesillo imbabura">
            <a:extLst>
              <a:ext uri="{FF2B5EF4-FFF2-40B4-BE49-F238E27FC236}">
                <a16:creationId xmlns:a16="http://schemas.microsoft.com/office/drawing/2014/main" xmlns="" id="{39EF9FF2-3C08-41FD-91E3-CD8CEF7A08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0161" y="1510748"/>
            <a:ext cx="5872312" cy="4408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0737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252D32F1-1DE3-4CD3-854C-6724A0E851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" y="-408"/>
            <a:ext cx="12191276" cy="6858407"/>
          </a:xfrm>
          <a:prstGeom prst="rect">
            <a:avLst/>
          </a:prstGeom>
        </p:spPr>
      </p:pic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4195348" y="221200"/>
            <a:ext cx="7401232" cy="944992"/>
          </a:xfrm>
        </p:spPr>
        <p:txBody>
          <a:bodyPr>
            <a:normAutofit/>
          </a:bodyPr>
          <a:lstStyle/>
          <a:p>
            <a:pPr algn="ctr"/>
            <a:r>
              <a:rPr lang="x-none" sz="2400" b="1" dirty="0">
                <a:latin typeface="Helvetica Neue"/>
              </a:rPr>
              <a:t>VIABILIDADES TÉCNICAS 2017</a:t>
            </a:r>
            <a:endParaRPr lang="es-EC" sz="2400" b="1" dirty="0">
              <a:latin typeface="Helvetica Neue"/>
            </a:endParaRP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xmlns="" id="{CE329CAB-3EDF-4B89-9ECA-73FB5C0AE5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3399124"/>
              </p:ext>
            </p:extLst>
          </p:nvPr>
        </p:nvGraphicFramePr>
        <p:xfrm>
          <a:off x="1292088" y="1357617"/>
          <a:ext cx="9607824" cy="4748705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2401421">
                  <a:extLst>
                    <a:ext uri="{9D8B030D-6E8A-4147-A177-3AD203B41FA5}">
                      <a16:colId xmlns:a16="http://schemas.microsoft.com/office/drawing/2014/main" xmlns="" val="599419447"/>
                    </a:ext>
                  </a:extLst>
                </a:gridCol>
                <a:gridCol w="2401421">
                  <a:extLst>
                    <a:ext uri="{9D8B030D-6E8A-4147-A177-3AD203B41FA5}">
                      <a16:colId xmlns:a16="http://schemas.microsoft.com/office/drawing/2014/main" xmlns="" val="3458649963"/>
                    </a:ext>
                  </a:extLst>
                </a:gridCol>
                <a:gridCol w="2402491">
                  <a:extLst>
                    <a:ext uri="{9D8B030D-6E8A-4147-A177-3AD203B41FA5}">
                      <a16:colId xmlns:a16="http://schemas.microsoft.com/office/drawing/2014/main" xmlns="" val="1148824902"/>
                    </a:ext>
                  </a:extLst>
                </a:gridCol>
                <a:gridCol w="2402491">
                  <a:extLst>
                    <a:ext uri="{9D8B030D-6E8A-4147-A177-3AD203B41FA5}">
                      <a16:colId xmlns:a16="http://schemas.microsoft.com/office/drawing/2014/main" xmlns="" val="1688542814"/>
                    </a:ext>
                  </a:extLst>
                </a:gridCol>
              </a:tblGrid>
              <a:tr h="5737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800" dirty="0">
                          <a:effectLst/>
                        </a:rPr>
                        <a:t>INSTITUCION</a:t>
                      </a:r>
                      <a:endParaRPr lang="x-non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800" dirty="0">
                          <a:effectLst/>
                        </a:rPr>
                        <a:t>PROYECTO</a:t>
                      </a:r>
                      <a:endParaRPr lang="x-non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800">
                          <a:effectLst/>
                        </a:rPr>
                        <a:t>COMUNIDAD</a:t>
                      </a:r>
                      <a:endParaRPr lang="x-none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800" dirty="0">
                          <a:effectLst/>
                        </a:rPr>
                        <a:t>MONTO APROBADO</a:t>
                      </a:r>
                      <a:endParaRPr lang="x-non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16376098"/>
                  </a:ext>
                </a:extLst>
              </a:tr>
              <a:tr h="6958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400">
                          <a:effectLst/>
                        </a:rPr>
                        <a:t>GADM  OTAVALO/EMAPAO</a:t>
                      </a:r>
                      <a:endParaRPr lang="x-non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400" b="1">
                          <a:effectLst/>
                        </a:rPr>
                        <a:t>ALCANTARILLADO SANITARIO Y UBS</a:t>
                      </a:r>
                      <a:endParaRPr lang="x-none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400" b="1">
                          <a:effectLst/>
                        </a:rPr>
                        <a:t>VARIAS COMUNIDADES</a:t>
                      </a:r>
                      <a:endParaRPr lang="x-none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400" b="1" dirty="0">
                          <a:effectLst/>
                        </a:rPr>
                        <a:t>758.261,63</a:t>
                      </a:r>
                      <a:endParaRPr lang="x-none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18997854"/>
                  </a:ext>
                </a:extLst>
              </a:tr>
              <a:tr h="3479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400">
                          <a:effectLst/>
                        </a:rPr>
                        <a:t>GADM  OTAVALO/EMAPAO</a:t>
                      </a:r>
                      <a:endParaRPr lang="x-non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400" b="1">
                          <a:effectLst/>
                        </a:rPr>
                        <a:t>AGUA POTABLE</a:t>
                      </a:r>
                      <a:endParaRPr lang="x-none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400" b="1">
                          <a:effectLst/>
                        </a:rPr>
                        <a:t>ABATAG</a:t>
                      </a:r>
                      <a:endParaRPr lang="x-none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400" b="1">
                          <a:effectLst/>
                        </a:rPr>
                        <a:t>              35.961,92   </a:t>
                      </a:r>
                      <a:endParaRPr lang="x-none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286144293"/>
                  </a:ext>
                </a:extLst>
              </a:tr>
              <a:tr h="3479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400">
                          <a:effectLst/>
                        </a:rPr>
                        <a:t>GADM  OTAVALO/EMAPAO</a:t>
                      </a:r>
                      <a:endParaRPr lang="x-non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400" b="1">
                          <a:effectLst/>
                        </a:rPr>
                        <a:t>ALCANTARILLADO SANITARIO</a:t>
                      </a:r>
                      <a:endParaRPr lang="x-none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400" b="1">
                          <a:effectLst/>
                        </a:rPr>
                        <a:t>LOMAKUNGA</a:t>
                      </a:r>
                      <a:endParaRPr lang="x-none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400" b="1">
                          <a:effectLst/>
                        </a:rPr>
                        <a:t>              90.609,66   </a:t>
                      </a:r>
                      <a:endParaRPr lang="x-none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5027350"/>
                  </a:ext>
                </a:extLst>
              </a:tr>
              <a:tr h="3479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400">
                          <a:effectLst/>
                        </a:rPr>
                        <a:t>GADM  OTAVALO/EMAPAO</a:t>
                      </a:r>
                      <a:endParaRPr lang="x-non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400" b="1">
                          <a:effectLst/>
                        </a:rPr>
                        <a:t>ALCANTARILLADO SANITARIO</a:t>
                      </a:r>
                      <a:endParaRPr lang="x-none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400" b="1">
                          <a:effectLst/>
                        </a:rPr>
                        <a:t>GUALAVI</a:t>
                      </a:r>
                      <a:endParaRPr lang="x-none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400" b="1">
                          <a:effectLst/>
                        </a:rPr>
                        <a:t>            456.403,59   </a:t>
                      </a:r>
                      <a:endParaRPr lang="x-none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767725444"/>
                  </a:ext>
                </a:extLst>
              </a:tr>
              <a:tr h="3479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400" dirty="0">
                          <a:effectLst/>
                        </a:rPr>
                        <a:t>GADM  OTAVALO/EMAPAO</a:t>
                      </a:r>
                      <a:endParaRPr lang="x-non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400" b="1" dirty="0">
                          <a:effectLst/>
                        </a:rPr>
                        <a:t>ALCANTARILLADO SANITARIO</a:t>
                      </a:r>
                      <a:endParaRPr lang="x-none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400" b="1">
                          <a:effectLst/>
                        </a:rPr>
                        <a:t>PATALANGA</a:t>
                      </a:r>
                      <a:endParaRPr lang="x-none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400" b="1">
                          <a:effectLst/>
                        </a:rPr>
                        <a:t>              61.533,96   </a:t>
                      </a:r>
                      <a:endParaRPr lang="x-none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137503998"/>
                  </a:ext>
                </a:extLst>
              </a:tr>
              <a:tr h="3479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400">
                          <a:effectLst/>
                        </a:rPr>
                        <a:t>GADM  OTAVALO/EMAPAO</a:t>
                      </a:r>
                      <a:endParaRPr lang="x-non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400" b="1">
                          <a:effectLst/>
                        </a:rPr>
                        <a:t>AGUA POTABLE</a:t>
                      </a:r>
                      <a:endParaRPr lang="x-none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400" b="1">
                          <a:effectLst/>
                        </a:rPr>
                        <a:t>ANGLA</a:t>
                      </a:r>
                      <a:endParaRPr lang="x-none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400" b="1">
                          <a:effectLst/>
                        </a:rPr>
                        <a:t>            119.151,25   </a:t>
                      </a:r>
                      <a:endParaRPr lang="x-none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014740739"/>
                  </a:ext>
                </a:extLst>
              </a:tr>
              <a:tr h="3479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400" dirty="0">
                          <a:effectLst/>
                        </a:rPr>
                        <a:t>GADM  OTAVALO/EMAPAO</a:t>
                      </a:r>
                      <a:endParaRPr lang="x-non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400" b="1">
                          <a:effectLst/>
                        </a:rPr>
                        <a:t>AGUA POTABLE</a:t>
                      </a:r>
                      <a:endParaRPr lang="x-none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400" b="1">
                          <a:effectLst/>
                        </a:rPr>
                        <a:t>REGIONAL ANGLA</a:t>
                      </a:r>
                      <a:endParaRPr lang="x-none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400" b="1">
                          <a:effectLst/>
                        </a:rPr>
                        <a:t>            240.965,00   </a:t>
                      </a:r>
                      <a:endParaRPr lang="x-none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376794460"/>
                  </a:ext>
                </a:extLst>
              </a:tr>
              <a:tr h="3479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400">
                          <a:effectLst/>
                        </a:rPr>
                        <a:t>TOTAL GADM OTAVALO 2017</a:t>
                      </a:r>
                      <a:endParaRPr lang="x-non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400" b="1">
                          <a:effectLst/>
                        </a:rPr>
                        <a:t> </a:t>
                      </a:r>
                      <a:endParaRPr lang="x-none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400" b="1">
                          <a:effectLst/>
                        </a:rPr>
                        <a:t> </a:t>
                      </a:r>
                      <a:endParaRPr lang="x-none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400" b="1" dirty="0">
                          <a:solidFill>
                            <a:schemeClr val="bg1"/>
                          </a:solidFill>
                          <a:effectLst/>
                        </a:rPr>
                        <a:t>1.762.887.01</a:t>
                      </a:r>
                      <a:endParaRPr lang="x-none" sz="1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80759186"/>
                  </a:ext>
                </a:extLst>
              </a:tr>
              <a:tr h="6958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400">
                          <a:effectLst/>
                        </a:rPr>
                        <a:t>GADM URCUQUI</a:t>
                      </a:r>
                      <a:endParaRPr lang="x-non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400" b="1">
                          <a:effectLst/>
                        </a:rPr>
                        <a:t>PLANTA DE TRATAMIENTO DE AGUAS RESIDUALES</a:t>
                      </a:r>
                      <a:endParaRPr lang="x-none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400" b="1">
                          <a:effectLst/>
                        </a:rPr>
                        <a:t>TUMBABIRO</a:t>
                      </a:r>
                      <a:endParaRPr lang="x-none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400" b="1" dirty="0">
                          <a:effectLst/>
                        </a:rPr>
                        <a:t>90.248.92</a:t>
                      </a:r>
                      <a:endParaRPr lang="x-none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103479279"/>
                  </a:ext>
                </a:extLst>
              </a:tr>
              <a:tr h="3479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400" dirty="0">
                          <a:solidFill>
                            <a:schemeClr val="bg1"/>
                          </a:solidFill>
                          <a:effectLst/>
                        </a:rPr>
                        <a:t>TOTAL GADM URCUQUI</a:t>
                      </a:r>
                      <a:endParaRPr lang="x-none" sz="1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400" b="1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x-none" sz="14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400" b="1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x-none" sz="14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400" b="1" dirty="0">
                          <a:solidFill>
                            <a:schemeClr val="bg1"/>
                          </a:solidFill>
                          <a:effectLst/>
                        </a:rPr>
                        <a:t>90.248.92</a:t>
                      </a:r>
                      <a:endParaRPr lang="x-none" sz="1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76124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8101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252D32F1-1DE3-4CD3-854C-6724A0E851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" y="-408"/>
            <a:ext cx="12191276" cy="6858407"/>
          </a:xfrm>
          <a:prstGeom prst="rect">
            <a:avLst/>
          </a:prstGeom>
        </p:spPr>
      </p:pic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4195348" y="221200"/>
            <a:ext cx="7401232" cy="944992"/>
          </a:xfrm>
        </p:spPr>
        <p:txBody>
          <a:bodyPr>
            <a:normAutofit/>
          </a:bodyPr>
          <a:lstStyle/>
          <a:p>
            <a:pPr algn="ctr"/>
            <a:r>
              <a:rPr lang="x-none" sz="2400" b="1" dirty="0">
                <a:latin typeface="Helvetica Neue"/>
              </a:rPr>
              <a:t>TERMINOS DE REFERENCIA 2017</a:t>
            </a:r>
            <a:endParaRPr lang="es-EC" sz="2400" b="1" dirty="0">
              <a:latin typeface="Helvetica Neue"/>
            </a:endParaRP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xmlns="" id="{CE329CAB-3EDF-4B89-9ECA-73FB5C0AE5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4343770"/>
              </p:ext>
            </p:extLst>
          </p:nvPr>
        </p:nvGraphicFramePr>
        <p:xfrm>
          <a:off x="1292088" y="2550797"/>
          <a:ext cx="9607824" cy="3665547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2401421">
                  <a:extLst>
                    <a:ext uri="{9D8B030D-6E8A-4147-A177-3AD203B41FA5}">
                      <a16:colId xmlns:a16="http://schemas.microsoft.com/office/drawing/2014/main" xmlns="" val="599419447"/>
                    </a:ext>
                  </a:extLst>
                </a:gridCol>
                <a:gridCol w="2401421">
                  <a:extLst>
                    <a:ext uri="{9D8B030D-6E8A-4147-A177-3AD203B41FA5}">
                      <a16:colId xmlns:a16="http://schemas.microsoft.com/office/drawing/2014/main" xmlns="" val="3458649963"/>
                    </a:ext>
                  </a:extLst>
                </a:gridCol>
                <a:gridCol w="2402491">
                  <a:extLst>
                    <a:ext uri="{9D8B030D-6E8A-4147-A177-3AD203B41FA5}">
                      <a16:colId xmlns:a16="http://schemas.microsoft.com/office/drawing/2014/main" xmlns="" val="1148824902"/>
                    </a:ext>
                  </a:extLst>
                </a:gridCol>
                <a:gridCol w="2402491">
                  <a:extLst>
                    <a:ext uri="{9D8B030D-6E8A-4147-A177-3AD203B41FA5}">
                      <a16:colId xmlns:a16="http://schemas.microsoft.com/office/drawing/2014/main" xmlns="" val="1688542814"/>
                    </a:ext>
                  </a:extLst>
                </a:gridCol>
              </a:tblGrid>
              <a:tr h="5737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INSTITUCION</a:t>
                      </a:r>
                      <a:endParaRPr lang="x-non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PROYECTO</a:t>
                      </a:r>
                      <a:endParaRPr lang="x-non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COMUNIDAD</a:t>
                      </a:r>
                      <a:endParaRPr lang="x-non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MONTO APROBADO</a:t>
                      </a:r>
                      <a:endParaRPr lang="x-non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16376098"/>
                  </a:ext>
                </a:extLst>
              </a:tr>
              <a:tr h="6958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GADM COTACACHI</a:t>
                      </a:r>
                      <a:endParaRPr lang="x-non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TDR ESTUDIOS DE AGUA POTABLE Y ALCANTARILLADO</a:t>
                      </a:r>
                      <a:endParaRPr lang="x-none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AZABI, LAS PALMAS, NANGULVI,BARCELONA, ASHAMBUELA</a:t>
                      </a:r>
                      <a:endParaRPr lang="x-none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44.778,85</a:t>
                      </a:r>
                      <a:endParaRPr lang="x-none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18997854"/>
                  </a:ext>
                </a:extLst>
              </a:tr>
              <a:tr h="3479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GADM COTACACHI</a:t>
                      </a:r>
                      <a:endParaRPr lang="x-non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READECUACION DE LOS SISTEMAS DE AGUA POTABLE</a:t>
                      </a:r>
                      <a:endParaRPr lang="x-none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PIÑAN, GUANANI, LA LOMA, SAN ANTONIO</a:t>
                      </a:r>
                      <a:endParaRPr lang="x-none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60.350.88</a:t>
                      </a:r>
                      <a:endParaRPr lang="x-none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286144293"/>
                  </a:ext>
                </a:extLst>
              </a:tr>
              <a:tr h="3479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GADM COTACACHI</a:t>
                      </a:r>
                      <a:endParaRPr lang="x-non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TDR ESTUDIOS AGUA POTABLE Y ALCANTARILLADO</a:t>
                      </a:r>
                      <a:endParaRPr lang="x-none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x-none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CALLES ADYACENTES AL INSTITUTO SUPERIOR COTACACHI</a:t>
                      </a:r>
                      <a:endParaRPr lang="x-none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30.680.00</a:t>
                      </a:r>
                      <a:endParaRPr lang="x-none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5027350"/>
                  </a:ext>
                </a:extLst>
              </a:tr>
              <a:tr h="3479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TOTAL GAD COTACACHI</a:t>
                      </a:r>
                      <a:endParaRPr lang="x-non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x-none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x-none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135.809.73</a:t>
                      </a:r>
                      <a:endParaRPr lang="x-none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767725444"/>
                  </a:ext>
                </a:extLst>
              </a:tr>
              <a:tr h="3479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GAD IBARRA/EMAPA I</a:t>
                      </a:r>
                      <a:endParaRPr lang="x-non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ESTUDIOS DE FACTIBILIDAD Y DEFINITIVOS</a:t>
                      </a:r>
                      <a:endParaRPr lang="x-none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CHOTA, CARPUELA, JUNCAL, LA PLAYA</a:t>
                      </a:r>
                      <a:endParaRPr lang="x-none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89.132.50</a:t>
                      </a:r>
                      <a:endParaRPr lang="x-none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137503998"/>
                  </a:ext>
                </a:extLst>
              </a:tr>
              <a:tr h="3479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TOTAL GAD IBARRA</a:t>
                      </a:r>
                      <a:endParaRPr lang="x-non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x-none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x-none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4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89.132.50</a:t>
                      </a:r>
                      <a:endParaRPr lang="x-none" sz="1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14740739"/>
                  </a:ext>
                </a:extLst>
              </a:tr>
            </a:tbl>
          </a:graphicData>
        </a:graphic>
      </p:graphicFrame>
      <p:sp>
        <p:nvSpPr>
          <p:cNvPr id="3" name="Rectángulo 2">
            <a:extLst>
              <a:ext uri="{FF2B5EF4-FFF2-40B4-BE49-F238E27FC236}">
                <a16:creationId xmlns:a16="http://schemas.microsoft.com/office/drawing/2014/main" xmlns="" id="{91B0A619-1109-4668-BDFF-F871F99C446F}"/>
              </a:ext>
            </a:extLst>
          </p:cNvPr>
          <p:cNvSpPr/>
          <p:nvPr/>
        </p:nvSpPr>
        <p:spPr>
          <a:xfrm>
            <a:off x="1594625" y="1673828"/>
            <a:ext cx="913405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C" sz="2000" dirty="0"/>
              <a:t>En este caso SENAGUA revisa y aprueba los </a:t>
            </a:r>
            <a:r>
              <a:rPr lang="es-EC" sz="2000" dirty="0" err="1"/>
              <a:t>TDRs</a:t>
            </a:r>
            <a:r>
              <a:rPr lang="es-EC" sz="2000" dirty="0"/>
              <a:t> de los estudios que los </a:t>
            </a:r>
          </a:p>
          <a:p>
            <a:pPr algn="ctr"/>
            <a:r>
              <a:rPr lang="es-EC" sz="2000" dirty="0"/>
              <a:t>municipios van a realizar con sus propios fondos.</a:t>
            </a:r>
            <a:endParaRPr lang="x-none" sz="2000" dirty="0"/>
          </a:p>
        </p:txBody>
      </p:sp>
    </p:spTree>
    <p:extLst>
      <p:ext uri="{BB962C8B-B14F-4D97-AF65-F5344CB8AC3E}">
        <p14:creationId xmlns:p14="http://schemas.microsoft.com/office/powerpoint/2010/main" val="3884716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252D32F1-1DE3-4CD3-854C-6724A0E851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" y="-408"/>
            <a:ext cx="12191276" cy="6858407"/>
          </a:xfrm>
          <a:prstGeom prst="rect">
            <a:avLst/>
          </a:prstGeom>
        </p:spPr>
      </p:pic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4420635" y="565756"/>
            <a:ext cx="7401232" cy="944992"/>
          </a:xfrm>
        </p:spPr>
        <p:txBody>
          <a:bodyPr>
            <a:normAutofit/>
          </a:bodyPr>
          <a:lstStyle/>
          <a:p>
            <a:pPr algn="ctr"/>
            <a:r>
              <a:rPr lang="x-none" sz="2400" b="1" dirty="0">
                <a:latin typeface="Helvetica Neue"/>
              </a:rPr>
              <a:t>CRÉDITOS OTORGADOS</a:t>
            </a:r>
            <a:endParaRPr lang="es-EC" sz="2400" b="1" dirty="0">
              <a:latin typeface="Helvetica Neue"/>
            </a:endParaRPr>
          </a:p>
        </p:txBody>
      </p:sp>
      <p:sp>
        <p:nvSpPr>
          <p:cNvPr id="6" name="Marcador de contenido 2"/>
          <p:cNvSpPr>
            <a:spLocks noGrp="1"/>
          </p:cNvSpPr>
          <p:nvPr>
            <p:ph idx="1"/>
          </p:nvPr>
        </p:nvSpPr>
        <p:spPr>
          <a:xfrm>
            <a:off x="658213" y="1621432"/>
            <a:ext cx="3762422" cy="4485369"/>
          </a:xfrm>
          <a:noFill/>
          <a:ln>
            <a:noFill/>
          </a:ln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x-none" sz="1800" b="1" i="1" dirty="0">
                <a:latin typeface="Helvetica Neue"/>
              </a:rPr>
              <a:t>BAN ECUADOR</a:t>
            </a:r>
            <a:endParaRPr lang="es-ES" sz="1800" b="1" i="1" dirty="0">
              <a:latin typeface="Helvetica Neue"/>
            </a:endParaRPr>
          </a:p>
          <a:p>
            <a:pPr marL="0" indent="0" algn="just">
              <a:buNone/>
            </a:pPr>
            <a:endParaRPr lang="es-ES" sz="1800" b="1" dirty="0">
              <a:latin typeface="Helvetica Neue"/>
            </a:endParaRPr>
          </a:p>
          <a:p>
            <a:pPr marL="0" indent="0" algn="just">
              <a:buNone/>
            </a:pPr>
            <a:endParaRPr lang="es-ES" sz="1800" dirty="0">
              <a:latin typeface="Helvetica Neue"/>
            </a:endParaRPr>
          </a:p>
          <a:p>
            <a:pPr marL="0" lvl="0" indent="0" algn="just">
              <a:buNone/>
            </a:pPr>
            <a:r>
              <a:rPr lang="es-ES" sz="1800" b="1" dirty="0">
                <a:latin typeface="Helvetica Neue"/>
              </a:rPr>
              <a:t>PRESUPUESTO EJECUTADO:</a:t>
            </a:r>
          </a:p>
          <a:p>
            <a:pPr marL="0" lvl="0" indent="0" algn="just">
              <a:buNone/>
            </a:pPr>
            <a:r>
              <a:rPr lang="x-none" sz="1800" dirty="0">
                <a:latin typeface="Helvetica Neue"/>
              </a:rPr>
              <a:t>21.477.962,53</a:t>
            </a:r>
          </a:p>
          <a:p>
            <a:pPr marL="0" lvl="0" indent="0" algn="just">
              <a:buNone/>
            </a:pPr>
            <a:endParaRPr lang="x-none" sz="1800" dirty="0">
              <a:latin typeface="Helvetica Neue"/>
            </a:endParaRPr>
          </a:p>
          <a:p>
            <a:pPr marL="0" lvl="0" indent="0" algn="just">
              <a:buNone/>
            </a:pPr>
            <a:r>
              <a:rPr lang="x-none" sz="1800" b="1" dirty="0">
                <a:latin typeface="Helvetica Neue"/>
              </a:rPr>
              <a:t>BENEFICIARIOS:</a:t>
            </a:r>
          </a:p>
          <a:p>
            <a:pPr marL="0" lvl="0" indent="0" algn="just">
              <a:buNone/>
            </a:pPr>
            <a:r>
              <a:rPr lang="x-none" sz="1800" dirty="0">
                <a:latin typeface="Helvetica Neue"/>
              </a:rPr>
              <a:t>Población imbabureña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D35B6721-AA95-4AF3-9555-3420ED6306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763" y="1510748"/>
            <a:ext cx="5875109" cy="4500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357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252D32F1-1DE3-4CD3-854C-6724A0E851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" y="-408"/>
            <a:ext cx="12191276" cy="6858407"/>
          </a:xfrm>
          <a:prstGeom prst="rect">
            <a:avLst/>
          </a:prstGeom>
        </p:spPr>
      </p:pic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4195348" y="221200"/>
            <a:ext cx="7401232" cy="944992"/>
          </a:xfrm>
        </p:spPr>
        <p:txBody>
          <a:bodyPr>
            <a:normAutofit/>
          </a:bodyPr>
          <a:lstStyle/>
          <a:p>
            <a:pPr algn="ctr"/>
            <a:r>
              <a:rPr lang="x-none" sz="2400" b="1" dirty="0">
                <a:latin typeface="Helvetica Neue"/>
              </a:rPr>
              <a:t>CRÉDITOS OTORGADOS</a:t>
            </a:r>
            <a:endParaRPr lang="es-EC" sz="2400" b="1" dirty="0">
              <a:latin typeface="Helvetica Neue"/>
            </a:endParaRPr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xmlns="" id="{F4B0EA5B-77A9-495A-B6AA-CE4787B18B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4559141"/>
              </p:ext>
            </p:extLst>
          </p:nvPr>
        </p:nvGraphicFramePr>
        <p:xfrm>
          <a:off x="1027965" y="1659988"/>
          <a:ext cx="10136070" cy="358650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378690">
                  <a:extLst>
                    <a:ext uri="{9D8B030D-6E8A-4147-A177-3AD203B41FA5}">
                      <a16:colId xmlns:a16="http://schemas.microsoft.com/office/drawing/2014/main" xmlns="" val="500992592"/>
                    </a:ext>
                  </a:extLst>
                </a:gridCol>
                <a:gridCol w="3378690">
                  <a:extLst>
                    <a:ext uri="{9D8B030D-6E8A-4147-A177-3AD203B41FA5}">
                      <a16:colId xmlns:a16="http://schemas.microsoft.com/office/drawing/2014/main" xmlns="" val="541382363"/>
                    </a:ext>
                  </a:extLst>
                </a:gridCol>
                <a:gridCol w="3378690">
                  <a:extLst>
                    <a:ext uri="{9D8B030D-6E8A-4147-A177-3AD203B41FA5}">
                      <a16:colId xmlns:a16="http://schemas.microsoft.com/office/drawing/2014/main" xmlns="" val="2700022975"/>
                    </a:ext>
                  </a:extLst>
                </a:gridCol>
              </a:tblGrid>
              <a:tr h="70710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ES" sz="2400" dirty="0"/>
                        <a:t>CANTONES</a:t>
                      </a:r>
                      <a:endParaRPr lang="x-none" sz="2400" dirty="0"/>
                    </a:p>
                  </a:txBody>
                  <a:tcPr marL="114030" marR="114030" marT="57016" marB="5701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ES" sz="2400" dirty="0"/>
                        <a:t>NÚMERO</a:t>
                      </a:r>
                      <a:endParaRPr lang="x-none" sz="2400" dirty="0"/>
                    </a:p>
                  </a:txBody>
                  <a:tcPr marL="114030" marR="114030" marT="57016" marB="5701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ES" sz="2400" dirty="0"/>
                        <a:t>MONTO</a:t>
                      </a:r>
                      <a:endParaRPr lang="x-none" sz="2400" dirty="0"/>
                    </a:p>
                  </a:txBody>
                  <a:tcPr marL="114030" marR="114030" marT="57016" marB="57016"/>
                </a:tc>
                <a:extLst>
                  <a:ext uri="{0D108BD9-81ED-4DB2-BD59-A6C34878D82A}">
                    <a16:rowId xmlns:a16="http://schemas.microsoft.com/office/drawing/2014/main" xmlns="" val="1044090638"/>
                  </a:ext>
                </a:extLst>
              </a:tr>
              <a:tr h="462459">
                <a:tc>
                  <a:txBody>
                    <a:bodyPr/>
                    <a:lstStyle/>
                    <a:p>
                      <a:pPr lvl="1"/>
                      <a:r>
                        <a:rPr lang="es-ES" sz="2200"/>
                        <a:t>Antonio Ante</a:t>
                      </a:r>
                      <a:endParaRPr lang="x-none" sz="2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114030" marR="114030" marT="57016" marB="570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200" dirty="0"/>
                        <a:t>435</a:t>
                      </a:r>
                      <a:endParaRPr lang="x-none" sz="2200" dirty="0"/>
                    </a:p>
                  </a:txBody>
                  <a:tcPr marL="114030" marR="114030" marT="57016" marB="570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200" dirty="0"/>
                        <a:t>2.466.375,23</a:t>
                      </a:r>
                      <a:endParaRPr lang="x-none" sz="2200" dirty="0"/>
                    </a:p>
                  </a:txBody>
                  <a:tcPr marL="114030" marR="114030" marT="57016" marB="57016"/>
                </a:tc>
                <a:extLst>
                  <a:ext uri="{0D108BD9-81ED-4DB2-BD59-A6C34878D82A}">
                    <a16:rowId xmlns:a16="http://schemas.microsoft.com/office/drawing/2014/main" xmlns="" val="913020246"/>
                  </a:ext>
                </a:extLst>
              </a:tr>
              <a:tr h="462459">
                <a:tc>
                  <a:txBody>
                    <a:bodyPr/>
                    <a:lstStyle/>
                    <a:p>
                      <a:pPr lvl="1"/>
                      <a:r>
                        <a:rPr lang="es-ES" sz="2200" dirty="0"/>
                        <a:t>Cotacachi</a:t>
                      </a:r>
                      <a:endParaRPr lang="x-none" sz="2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114030" marR="114030" marT="57016" marB="570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200" dirty="0"/>
                        <a:t>415</a:t>
                      </a:r>
                      <a:endParaRPr lang="x-none" sz="2200" dirty="0"/>
                    </a:p>
                  </a:txBody>
                  <a:tcPr marL="114030" marR="114030" marT="57016" marB="570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200" dirty="0"/>
                        <a:t>4.388.482,84</a:t>
                      </a:r>
                      <a:endParaRPr lang="x-none" sz="2200" dirty="0"/>
                    </a:p>
                  </a:txBody>
                  <a:tcPr marL="114030" marR="114030" marT="57016" marB="57016"/>
                </a:tc>
                <a:extLst>
                  <a:ext uri="{0D108BD9-81ED-4DB2-BD59-A6C34878D82A}">
                    <a16:rowId xmlns:a16="http://schemas.microsoft.com/office/drawing/2014/main" xmlns="" val="3479537010"/>
                  </a:ext>
                </a:extLst>
              </a:tr>
              <a:tr h="462459">
                <a:tc>
                  <a:txBody>
                    <a:bodyPr/>
                    <a:lstStyle/>
                    <a:p>
                      <a:pPr lvl="1"/>
                      <a:r>
                        <a:rPr lang="es-ES" sz="2200" dirty="0"/>
                        <a:t>Ibarra</a:t>
                      </a:r>
                      <a:endParaRPr lang="x-none" sz="2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114030" marR="114030" marT="57016" marB="570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200" dirty="0"/>
                        <a:t>1.476</a:t>
                      </a:r>
                      <a:endParaRPr lang="x-none" sz="2200" dirty="0"/>
                    </a:p>
                  </a:txBody>
                  <a:tcPr marL="114030" marR="114030" marT="57016" marB="570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200" dirty="0"/>
                        <a:t>9.381.686,75</a:t>
                      </a:r>
                      <a:endParaRPr lang="x-none" sz="2200" dirty="0"/>
                    </a:p>
                  </a:txBody>
                  <a:tcPr marL="114030" marR="114030" marT="57016" marB="57016"/>
                </a:tc>
                <a:extLst>
                  <a:ext uri="{0D108BD9-81ED-4DB2-BD59-A6C34878D82A}">
                    <a16:rowId xmlns:a16="http://schemas.microsoft.com/office/drawing/2014/main" xmlns="" val="2804959342"/>
                  </a:ext>
                </a:extLst>
              </a:tr>
              <a:tr h="462459">
                <a:tc>
                  <a:txBody>
                    <a:bodyPr/>
                    <a:lstStyle/>
                    <a:p>
                      <a:pPr lvl="1"/>
                      <a:r>
                        <a:rPr lang="es-ES" sz="2200" dirty="0"/>
                        <a:t>Otavalo</a:t>
                      </a:r>
                      <a:endParaRPr lang="x-none" sz="2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114030" marR="114030" marT="57016" marB="570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200" dirty="0"/>
                        <a:t>452</a:t>
                      </a:r>
                      <a:endParaRPr lang="x-none" sz="2200" dirty="0"/>
                    </a:p>
                  </a:txBody>
                  <a:tcPr marL="114030" marR="114030" marT="57016" marB="570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200" dirty="0"/>
                        <a:t>4.041417,71</a:t>
                      </a:r>
                      <a:endParaRPr lang="x-none" sz="2200" dirty="0"/>
                    </a:p>
                  </a:txBody>
                  <a:tcPr marL="114030" marR="114030" marT="57016" marB="57016"/>
                </a:tc>
                <a:extLst>
                  <a:ext uri="{0D108BD9-81ED-4DB2-BD59-A6C34878D82A}">
                    <a16:rowId xmlns:a16="http://schemas.microsoft.com/office/drawing/2014/main" xmlns="" val="2011528396"/>
                  </a:ext>
                </a:extLst>
              </a:tr>
              <a:tr h="567107">
                <a:tc>
                  <a:txBody>
                    <a:bodyPr/>
                    <a:lstStyle/>
                    <a:p>
                      <a:pPr lvl="1"/>
                      <a:r>
                        <a:rPr lang="es-ES" sz="2200" dirty="0"/>
                        <a:t>Pimampiro</a:t>
                      </a:r>
                      <a:endParaRPr lang="x-none" sz="2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114030" marR="114030" marT="57016" marB="570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200" dirty="0"/>
                        <a:t>200</a:t>
                      </a:r>
                      <a:endParaRPr lang="x-none" sz="2200" dirty="0"/>
                    </a:p>
                  </a:txBody>
                  <a:tcPr marL="114030" marR="114030" marT="57016" marB="570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200" dirty="0"/>
                        <a:t>1.200,000,00</a:t>
                      </a:r>
                      <a:endParaRPr lang="x-none" sz="2200" dirty="0"/>
                    </a:p>
                  </a:txBody>
                  <a:tcPr marL="114030" marR="114030" marT="57016" marB="57016"/>
                </a:tc>
                <a:extLst>
                  <a:ext uri="{0D108BD9-81ED-4DB2-BD59-A6C34878D82A}">
                    <a16:rowId xmlns:a16="http://schemas.microsoft.com/office/drawing/2014/main" xmlns="" val="1961637521"/>
                  </a:ext>
                </a:extLst>
              </a:tr>
              <a:tr h="462459">
                <a:tc>
                  <a:txBody>
                    <a:bodyPr/>
                    <a:lstStyle/>
                    <a:p>
                      <a:pPr lvl="1"/>
                      <a:r>
                        <a:rPr lang="es-ES" sz="2000" b="1" dirty="0"/>
                        <a:t>TOTAL</a:t>
                      </a:r>
                      <a:endParaRPr lang="x-none" sz="2000" b="1" dirty="0">
                        <a:latin typeface="+mn-lt"/>
                      </a:endParaRPr>
                    </a:p>
                  </a:txBody>
                  <a:tcPr marL="114030" marR="114030" marT="57016" marB="570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b="1" dirty="0"/>
                        <a:t>2,978</a:t>
                      </a:r>
                      <a:endParaRPr lang="x-none" sz="2000" b="1" dirty="0">
                        <a:latin typeface="+mn-lt"/>
                      </a:endParaRPr>
                    </a:p>
                  </a:txBody>
                  <a:tcPr marL="114030" marR="114030" marT="57016" marB="57016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x-none" sz="2000" b="1" dirty="0"/>
                        <a:t>21.477.962,53</a:t>
                      </a:r>
                    </a:p>
                  </a:txBody>
                  <a:tcPr marL="114030" marR="114030" marT="57016" marB="57016" anchor="ctr"/>
                </a:tc>
                <a:extLst>
                  <a:ext uri="{0D108BD9-81ED-4DB2-BD59-A6C34878D82A}">
                    <a16:rowId xmlns:a16="http://schemas.microsoft.com/office/drawing/2014/main" xmlns="" val="21519925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2424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252D32F1-1DE3-4CD3-854C-6724A0E851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" y="-408"/>
            <a:ext cx="12191276" cy="6858407"/>
          </a:xfrm>
          <a:prstGeom prst="rect">
            <a:avLst/>
          </a:prstGeom>
        </p:spPr>
      </p:pic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4420635" y="325682"/>
            <a:ext cx="7401232" cy="870156"/>
          </a:xfrm>
        </p:spPr>
        <p:txBody>
          <a:bodyPr>
            <a:normAutofit/>
          </a:bodyPr>
          <a:lstStyle/>
          <a:p>
            <a:pPr algn="ctr"/>
            <a:r>
              <a:rPr lang="x-none" sz="2400" b="1" dirty="0">
                <a:latin typeface="Helvetica Neue"/>
              </a:rPr>
              <a:t>FERIAS CIUDADANAS</a:t>
            </a:r>
            <a:endParaRPr lang="es-EC" sz="2400" b="1" dirty="0">
              <a:latin typeface="Helvetica Neue"/>
            </a:endParaRPr>
          </a:p>
        </p:txBody>
      </p:sp>
      <p:sp>
        <p:nvSpPr>
          <p:cNvPr id="6" name="Marcador de contenido 2"/>
          <p:cNvSpPr>
            <a:spLocks noGrp="1"/>
          </p:cNvSpPr>
          <p:nvPr>
            <p:ph idx="1"/>
          </p:nvPr>
        </p:nvSpPr>
        <p:spPr>
          <a:xfrm>
            <a:off x="569313" y="2802242"/>
            <a:ext cx="3762422" cy="1253106"/>
          </a:xfrm>
          <a:noFill/>
          <a:ln>
            <a:noFill/>
          </a:ln>
        </p:spPr>
        <p:txBody>
          <a:bodyPr>
            <a:normAutofit fontScale="92500"/>
          </a:bodyPr>
          <a:lstStyle/>
          <a:p>
            <a:pPr marL="0" lvl="0" indent="0" algn="just">
              <a:buNone/>
            </a:pPr>
            <a:r>
              <a:rPr lang="es-ES" sz="1800" b="1" dirty="0">
                <a:latin typeface="Helvetica Neue"/>
              </a:rPr>
              <a:t>RESULTADOS:</a:t>
            </a:r>
          </a:p>
          <a:p>
            <a:pPr marL="0" lvl="0" indent="0" algn="just">
              <a:buNone/>
            </a:pPr>
            <a:r>
              <a:rPr lang="x-none" sz="2000" dirty="0"/>
              <a:t>6 realizadas en todos los cantones de la provincia, con la participación de las instituciones y la ciudadanía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A49A45FC-D487-4938-8D7D-0E71C807FDF2}"/>
              </a:ext>
            </a:extLst>
          </p:cNvPr>
          <p:cNvSpPr txBox="1">
            <a:spLocks/>
          </p:cNvSpPr>
          <p:nvPr/>
        </p:nvSpPr>
        <p:spPr>
          <a:xfrm>
            <a:off x="4573035" y="478082"/>
            <a:ext cx="7401232" cy="870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s-EC" sz="2400" b="1" dirty="0">
              <a:latin typeface="Helvetica Neue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00CBAC62-06EC-48D1-9E0F-ED17FBF933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3035" y="1348238"/>
            <a:ext cx="6972300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936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252D32F1-1DE3-4CD3-854C-6724A0E851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" y="-408"/>
            <a:ext cx="12191276" cy="6858407"/>
          </a:xfrm>
          <a:prstGeom prst="rect">
            <a:avLst/>
          </a:prstGeom>
        </p:spPr>
      </p:pic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4420635" y="565756"/>
            <a:ext cx="7401232" cy="944992"/>
          </a:xfrm>
        </p:spPr>
        <p:txBody>
          <a:bodyPr>
            <a:normAutofit/>
          </a:bodyPr>
          <a:lstStyle/>
          <a:p>
            <a:pPr algn="ctr"/>
            <a:r>
              <a:rPr lang="x-none" sz="2400" b="1" dirty="0">
                <a:latin typeface="Helvetica Neue"/>
              </a:rPr>
              <a:t>CRÉDITOS OTORGADOS</a:t>
            </a:r>
            <a:endParaRPr lang="es-EC" sz="2400" b="1" dirty="0">
              <a:latin typeface="Helvetica Neue"/>
            </a:endParaRPr>
          </a:p>
        </p:txBody>
      </p:sp>
      <p:sp>
        <p:nvSpPr>
          <p:cNvPr id="6" name="Marcador de contenido 2"/>
          <p:cNvSpPr>
            <a:spLocks noGrp="1"/>
          </p:cNvSpPr>
          <p:nvPr>
            <p:ph idx="1"/>
          </p:nvPr>
        </p:nvSpPr>
        <p:spPr>
          <a:xfrm>
            <a:off x="658213" y="1789043"/>
            <a:ext cx="3762422" cy="4485369"/>
          </a:xfrm>
          <a:noFill/>
          <a:ln>
            <a:noFill/>
          </a:ln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x-none" sz="1800" b="1" i="1" dirty="0">
                <a:latin typeface="Helvetica Neue"/>
              </a:rPr>
              <a:t>MINISTERIO DE DESARROLLO URBANO Y VIVIENDA</a:t>
            </a:r>
            <a:endParaRPr lang="es-ES" sz="1800" b="1" dirty="0">
              <a:latin typeface="Helvetica Neue"/>
            </a:endParaRPr>
          </a:p>
          <a:p>
            <a:pPr marL="0" indent="0" algn="just">
              <a:buNone/>
            </a:pPr>
            <a:endParaRPr lang="es-ES" sz="1800" dirty="0">
              <a:latin typeface="Helvetica Neue"/>
            </a:endParaRPr>
          </a:p>
          <a:p>
            <a:pPr marL="0" lvl="0" indent="0" algn="just">
              <a:buNone/>
            </a:pPr>
            <a:r>
              <a:rPr lang="es-ES" sz="1800" b="1" dirty="0">
                <a:latin typeface="Helvetica Neue"/>
              </a:rPr>
              <a:t>INVERSIÓN:</a:t>
            </a:r>
          </a:p>
          <a:p>
            <a:pPr marL="0" lvl="0" indent="0" algn="just">
              <a:buNone/>
            </a:pPr>
            <a:r>
              <a:rPr lang="x-none" sz="1800" dirty="0">
                <a:latin typeface="Helvetica Neue"/>
              </a:rPr>
              <a:t>765.000</a:t>
            </a:r>
          </a:p>
          <a:p>
            <a:pPr marL="0" lvl="0" indent="0" algn="just">
              <a:buNone/>
            </a:pPr>
            <a:endParaRPr lang="x-none" sz="1800" dirty="0">
              <a:latin typeface="Helvetica Neue"/>
            </a:endParaRPr>
          </a:p>
          <a:p>
            <a:pPr marL="0" lvl="0" indent="0" algn="just">
              <a:buNone/>
            </a:pPr>
            <a:r>
              <a:rPr lang="x-none" sz="1800" b="1" dirty="0">
                <a:latin typeface="Helvetica Neue"/>
              </a:rPr>
              <a:t>BENEFICIARIOS:</a:t>
            </a:r>
          </a:p>
          <a:p>
            <a:pPr marL="0" lvl="0" indent="0" algn="just">
              <a:buNone/>
            </a:pPr>
            <a:r>
              <a:rPr lang="x-none" sz="1800" dirty="0">
                <a:latin typeface="Helvetica Neue"/>
              </a:rPr>
              <a:t>80 Familias imbabureñas</a:t>
            </a:r>
          </a:p>
        </p:txBody>
      </p:sp>
      <p:pic>
        <p:nvPicPr>
          <p:cNvPr id="1026" name="Picture 2" descr="Resultado de imagen para entrega de casas miduvi">
            <a:extLst>
              <a:ext uri="{FF2B5EF4-FFF2-40B4-BE49-F238E27FC236}">
                <a16:creationId xmlns:a16="http://schemas.microsoft.com/office/drawing/2014/main" xmlns="" id="{98D761EF-E689-4C5E-895C-075F8685BD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42"/>
          <a:stretch/>
        </p:blipFill>
        <p:spPr bwMode="auto">
          <a:xfrm>
            <a:off x="4886164" y="1789043"/>
            <a:ext cx="6647623" cy="3737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8030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252D32F1-1DE3-4CD3-854C-6724A0E851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" y="-408"/>
            <a:ext cx="12191276" cy="6858407"/>
          </a:xfrm>
          <a:prstGeom prst="rect">
            <a:avLst/>
          </a:prstGeom>
        </p:spPr>
      </p:pic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4420635" y="221200"/>
            <a:ext cx="7401232" cy="944992"/>
          </a:xfrm>
        </p:spPr>
        <p:txBody>
          <a:bodyPr>
            <a:normAutofit/>
          </a:bodyPr>
          <a:lstStyle/>
          <a:p>
            <a:pPr algn="ctr"/>
            <a:r>
              <a:rPr lang="x-none" sz="2400" b="1" dirty="0">
                <a:latin typeface="Helvetica Neue"/>
              </a:rPr>
              <a:t>DESARROLLO INFANTIL INTEGRAL</a:t>
            </a:r>
            <a:endParaRPr lang="es-EC" sz="2400" b="1" dirty="0">
              <a:latin typeface="Helvetica Neue"/>
            </a:endParaRPr>
          </a:p>
        </p:txBody>
      </p:sp>
      <p:sp>
        <p:nvSpPr>
          <p:cNvPr id="6" name="Marcador de contenido 2"/>
          <p:cNvSpPr>
            <a:spLocks noGrp="1"/>
          </p:cNvSpPr>
          <p:nvPr>
            <p:ph idx="1"/>
          </p:nvPr>
        </p:nvSpPr>
        <p:spPr>
          <a:xfrm>
            <a:off x="658213" y="2080592"/>
            <a:ext cx="2971641" cy="3154017"/>
          </a:xfrm>
          <a:noFill/>
          <a:ln>
            <a:noFill/>
          </a:ln>
        </p:spPr>
        <p:txBody>
          <a:bodyPr>
            <a:normAutofit fontScale="92500" lnSpcReduction="10000"/>
          </a:bodyPr>
          <a:lstStyle/>
          <a:p>
            <a:pPr marL="0" lvl="0" indent="0">
              <a:buNone/>
            </a:pPr>
            <a:r>
              <a:rPr lang="x-none" sz="1900" b="1" i="1" dirty="0">
                <a:latin typeface="Helvetica Neue"/>
              </a:rPr>
              <a:t>MINISTERIO DE INCLUSIÓN ECONÓMICA Y SOCIAL</a:t>
            </a:r>
          </a:p>
          <a:p>
            <a:pPr marL="0" lvl="0" indent="0" algn="just">
              <a:buNone/>
            </a:pPr>
            <a:endParaRPr lang="es-ES" sz="1800" b="1" dirty="0">
              <a:latin typeface="Helvetica Neue"/>
            </a:endParaRPr>
          </a:p>
          <a:p>
            <a:pPr marL="0" lvl="0" indent="0" algn="just">
              <a:buNone/>
            </a:pPr>
            <a:endParaRPr lang="es-ES" sz="1800" b="1" dirty="0">
              <a:latin typeface="Helvetica Neue"/>
            </a:endParaRPr>
          </a:p>
          <a:p>
            <a:pPr marL="0" lvl="0" indent="0" algn="just">
              <a:buNone/>
            </a:pPr>
            <a:r>
              <a:rPr lang="es-ES" sz="1800" b="1" dirty="0">
                <a:latin typeface="Helvetica Neue"/>
              </a:rPr>
              <a:t>PRESUPUESTO:</a:t>
            </a:r>
          </a:p>
          <a:p>
            <a:pPr marL="0" lvl="0" indent="0" algn="just">
              <a:buNone/>
            </a:pPr>
            <a:r>
              <a:rPr lang="x-none" sz="1800" dirty="0">
                <a:latin typeface="Helvetica Neue"/>
              </a:rPr>
              <a:t>6.830.722,27</a:t>
            </a:r>
          </a:p>
          <a:p>
            <a:pPr marL="0" lvl="0" indent="0" algn="just">
              <a:buNone/>
            </a:pPr>
            <a:endParaRPr lang="x-none" sz="1800" dirty="0">
              <a:latin typeface="Helvetica Neue"/>
            </a:endParaRPr>
          </a:p>
          <a:p>
            <a:pPr marL="0" lvl="0" indent="0" algn="just">
              <a:buNone/>
            </a:pPr>
            <a:r>
              <a:rPr lang="x-none" sz="1800" b="1" dirty="0">
                <a:latin typeface="Helvetica Neue"/>
              </a:rPr>
              <a:t>BENEFICIARIOS:</a:t>
            </a:r>
          </a:p>
          <a:p>
            <a:pPr marL="0" lvl="0" indent="0" algn="just">
              <a:buNone/>
            </a:pPr>
            <a:r>
              <a:rPr lang="x-none" sz="1800" dirty="0">
                <a:latin typeface="Helvetica Neue"/>
              </a:rPr>
              <a:t>Niñez Imbabureña</a:t>
            </a:r>
          </a:p>
        </p:txBody>
      </p:sp>
      <p:pic>
        <p:nvPicPr>
          <p:cNvPr id="3074" name="Picture 2" descr="Imagen relacionada">
            <a:extLst>
              <a:ext uri="{FF2B5EF4-FFF2-40B4-BE49-F238E27FC236}">
                <a16:creationId xmlns:a16="http://schemas.microsoft.com/office/drawing/2014/main" xmlns="" id="{50149010-D0C6-4E12-AA69-D7F90AC9E6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0311" y="1457696"/>
            <a:ext cx="7401232" cy="4163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1876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252D32F1-1DE3-4CD3-854C-6724A0E851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" y="-408"/>
            <a:ext cx="12191276" cy="6858407"/>
          </a:xfrm>
          <a:prstGeom prst="rect">
            <a:avLst/>
          </a:prstGeom>
        </p:spPr>
      </p:pic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4420635" y="221200"/>
            <a:ext cx="7401232" cy="944992"/>
          </a:xfrm>
        </p:spPr>
        <p:txBody>
          <a:bodyPr>
            <a:normAutofit/>
          </a:bodyPr>
          <a:lstStyle/>
          <a:p>
            <a:pPr algn="ctr"/>
            <a:r>
              <a:rPr lang="x-none" sz="2400" b="1" dirty="0">
                <a:latin typeface="Helvetica Neue"/>
              </a:rPr>
              <a:t>PERSONAS ADULTAS  MAYORES</a:t>
            </a:r>
            <a:endParaRPr lang="es-EC" sz="2400" b="1" dirty="0">
              <a:latin typeface="Helvetica Neue"/>
            </a:endParaRPr>
          </a:p>
        </p:txBody>
      </p:sp>
      <p:sp>
        <p:nvSpPr>
          <p:cNvPr id="6" name="Marcador de contenido 2"/>
          <p:cNvSpPr>
            <a:spLocks noGrp="1"/>
          </p:cNvSpPr>
          <p:nvPr>
            <p:ph idx="1"/>
          </p:nvPr>
        </p:nvSpPr>
        <p:spPr>
          <a:xfrm>
            <a:off x="658213" y="2080592"/>
            <a:ext cx="2971641" cy="3154017"/>
          </a:xfrm>
          <a:noFill/>
          <a:ln>
            <a:noFill/>
          </a:ln>
        </p:spPr>
        <p:txBody>
          <a:bodyPr>
            <a:normAutofit fontScale="92500" lnSpcReduction="10000"/>
          </a:bodyPr>
          <a:lstStyle/>
          <a:p>
            <a:pPr marL="0" lvl="0" indent="0">
              <a:buNone/>
            </a:pPr>
            <a:r>
              <a:rPr lang="x-none" sz="1900" b="1" i="1" dirty="0">
                <a:latin typeface="Helvetica Neue"/>
              </a:rPr>
              <a:t>MINISTERIO DE INCLUSIÓN ECONÓMICA Y SOCIAL</a:t>
            </a:r>
          </a:p>
          <a:p>
            <a:pPr marL="0" lvl="0" indent="0" algn="just">
              <a:buNone/>
            </a:pPr>
            <a:endParaRPr lang="es-ES" sz="1800" b="1" dirty="0">
              <a:latin typeface="Helvetica Neue"/>
            </a:endParaRPr>
          </a:p>
          <a:p>
            <a:pPr marL="0" lvl="0" indent="0" algn="just">
              <a:buNone/>
            </a:pPr>
            <a:endParaRPr lang="es-ES" sz="1800" b="1" dirty="0">
              <a:latin typeface="Helvetica Neue"/>
            </a:endParaRPr>
          </a:p>
          <a:p>
            <a:pPr marL="0" lvl="0" indent="0" algn="just">
              <a:buNone/>
            </a:pPr>
            <a:r>
              <a:rPr lang="es-ES" sz="1800" b="1" dirty="0">
                <a:latin typeface="Helvetica Neue"/>
              </a:rPr>
              <a:t>PRESUPUESTO:</a:t>
            </a:r>
          </a:p>
          <a:p>
            <a:pPr marL="0" lvl="0" indent="0" algn="just">
              <a:buNone/>
            </a:pPr>
            <a:r>
              <a:rPr lang="x-none" sz="1800" dirty="0">
                <a:latin typeface="Helvetica Neue"/>
              </a:rPr>
              <a:t>881.994,20</a:t>
            </a:r>
          </a:p>
          <a:p>
            <a:pPr marL="0" lvl="0" indent="0" algn="just">
              <a:buNone/>
            </a:pPr>
            <a:endParaRPr lang="x-none" sz="1800" dirty="0">
              <a:latin typeface="Helvetica Neue"/>
            </a:endParaRPr>
          </a:p>
          <a:p>
            <a:pPr marL="0" lvl="0" indent="0" algn="just">
              <a:buNone/>
            </a:pPr>
            <a:r>
              <a:rPr lang="x-none" sz="1800" b="1" dirty="0">
                <a:latin typeface="Helvetica Neue"/>
              </a:rPr>
              <a:t>BENEFICIARIOS:</a:t>
            </a:r>
          </a:p>
          <a:p>
            <a:pPr marL="0" lvl="0" indent="0" algn="just">
              <a:buNone/>
            </a:pPr>
            <a:r>
              <a:rPr lang="x-none" sz="1800" dirty="0">
                <a:latin typeface="Helvetica Neue"/>
              </a:rPr>
              <a:t>Adultos de toda la provincia</a:t>
            </a:r>
          </a:p>
        </p:txBody>
      </p:sp>
      <p:pic>
        <p:nvPicPr>
          <p:cNvPr id="4098" name="Picture 2" descr="Resultado de imagen para adultos mayores mies">
            <a:extLst>
              <a:ext uri="{FF2B5EF4-FFF2-40B4-BE49-F238E27FC236}">
                <a16:creationId xmlns:a16="http://schemas.microsoft.com/office/drawing/2014/main" xmlns="" id="{E19CB621-B075-4C20-9CAC-BEE9986654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7287" y="1387800"/>
            <a:ext cx="6736500" cy="4476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0581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252D32F1-1DE3-4CD3-854C-6724A0E851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" y="-408"/>
            <a:ext cx="12191276" cy="6858407"/>
          </a:xfrm>
          <a:prstGeom prst="rect">
            <a:avLst/>
          </a:prstGeom>
        </p:spPr>
      </p:pic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4420635" y="221200"/>
            <a:ext cx="7401232" cy="944992"/>
          </a:xfrm>
        </p:spPr>
        <p:txBody>
          <a:bodyPr>
            <a:normAutofit/>
          </a:bodyPr>
          <a:lstStyle/>
          <a:p>
            <a:pPr algn="ctr"/>
            <a:r>
              <a:rPr lang="x-none" sz="2400" b="1" dirty="0">
                <a:latin typeface="Helvetica Neue"/>
              </a:rPr>
              <a:t>PERSONAS CON DISCAPACIDAD</a:t>
            </a:r>
            <a:endParaRPr lang="es-EC" sz="2400" b="1" dirty="0">
              <a:latin typeface="Helvetica Neue"/>
            </a:endParaRPr>
          </a:p>
        </p:txBody>
      </p:sp>
      <p:sp>
        <p:nvSpPr>
          <p:cNvPr id="6" name="Marcador de contenido 2"/>
          <p:cNvSpPr>
            <a:spLocks noGrp="1"/>
          </p:cNvSpPr>
          <p:nvPr>
            <p:ph idx="1"/>
          </p:nvPr>
        </p:nvSpPr>
        <p:spPr>
          <a:xfrm>
            <a:off x="658213" y="1789044"/>
            <a:ext cx="2971641" cy="3445566"/>
          </a:xfrm>
          <a:noFill/>
          <a:ln>
            <a:noFill/>
          </a:ln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x-none" sz="1900" i="1" dirty="0">
                <a:latin typeface="Helvetica Neue"/>
              </a:rPr>
              <a:t>MINISTERIO DE INCLUSIÓN ECONÓMICA Y SOCIAL</a:t>
            </a:r>
          </a:p>
          <a:p>
            <a:pPr marL="0" lvl="0" indent="0" algn="just">
              <a:buNone/>
            </a:pPr>
            <a:endParaRPr lang="es-ES" sz="1800" b="1" dirty="0">
              <a:latin typeface="Helvetica Neue"/>
            </a:endParaRPr>
          </a:p>
          <a:p>
            <a:pPr marL="0" lvl="0" indent="0" algn="just">
              <a:buNone/>
            </a:pPr>
            <a:endParaRPr lang="es-ES" sz="1800" b="1" dirty="0">
              <a:latin typeface="Helvetica Neue"/>
            </a:endParaRPr>
          </a:p>
          <a:p>
            <a:pPr marL="0" lvl="0" indent="0" algn="just">
              <a:buNone/>
            </a:pPr>
            <a:r>
              <a:rPr lang="es-ES" sz="1800" b="1" dirty="0">
                <a:latin typeface="Helvetica Neue"/>
              </a:rPr>
              <a:t>PRESUPUESTO:</a:t>
            </a:r>
          </a:p>
          <a:p>
            <a:pPr marL="0" lvl="0" indent="0" algn="just">
              <a:buNone/>
            </a:pPr>
            <a:r>
              <a:rPr lang="x-none" sz="1800" dirty="0">
                <a:latin typeface="Helvetica Neue"/>
              </a:rPr>
              <a:t>439.267,98</a:t>
            </a:r>
          </a:p>
          <a:p>
            <a:pPr marL="0" lvl="0" indent="0" algn="just">
              <a:buNone/>
            </a:pPr>
            <a:endParaRPr lang="x-none" sz="1800" dirty="0">
              <a:latin typeface="Helvetica Neue"/>
            </a:endParaRPr>
          </a:p>
          <a:p>
            <a:pPr marL="0" lvl="0" indent="0" algn="just">
              <a:buNone/>
            </a:pPr>
            <a:r>
              <a:rPr lang="x-none" sz="1800" b="1" dirty="0">
                <a:latin typeface="Helvetica Neue"/>
              </a:rPr>
              <a:t>BENEFICIARIOS:</a:t>
            </a:r>
          </a:p>
          <a:p>
            <a:pPr marL="0" lvl="0" indent="0" algn="just">
              <a:buNone/>
            </a:pPr>
            <a:r>
              <a:rPr lang="x-none" sz="1800" dirty="0">
                <a:latin typeface="Helvetica Neue"/>
              </a:rPr>
              <a:t>Población de toda la provincia</a:t>
            </a:r>
          </a:p>
        </p:txBody>
      </p:sp>
      <p:pic>
        <p:nvPicPr>
          <p:cNvPr id="5122" name="Picture 2" descr="Resultado de imagen para adultos mayores mies">
            <a:extLst>
              <a:ext uri="{FF2B5EF4-FFF2-40B4-BE49-F238E27FC236}">
                <a16:creationId xmlns:a16="http://schemas.microsoft.com/office/drawing/2014/main" xmlns="" id="{CB39C02A-C400-418C-BCF9-CAF5638884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973" y="1515060"/>
            <a:ext cx="7401232" cy="4161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8685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A9E333FE-2B31-4257-8F2C-E3442AF033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" y="-408"/>
            <a:ext cx="12191276" cy="6858407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9B0E7D8-B63C-449F-B57E-19B4C26112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68790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x-none" sz="4000" b="1" dirty="0">
                <a:latin typeface="Helvetica LT" panose="02000503040000020004" pitchFamily="2" charset="0"/>
              </a:rPr>
              <a:t>OBRAS EN YACHAY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2542D4A7-FCEF-4B28-8AB6-DAB0CF5834E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0353"/>
          <a:stretch/>
        </p:blipFill>
        <p:spPr>
          <a:xfrm>
            <a:off x="1334224" y="1828800"/>
            <a:ext cx="9523551" cy="3678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617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252D32F1-1DE3-4CD3-854C-6724A0E851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" y="-408"/>
            <a:ext cx="12191276" cy="6858407"/>
          </a:xfrm>
          <a:prstGeom prst="rect">
            <a:avLst/>
          </a:prstGeom>
        </p:spPr>
      </p:pic>
      <p:graphicFrame>
        <p:nvGraphicFramePr>
          <p:cNvPr id="9" name="Tabla 8">
            <a:extLst>
              <a:ext uri="{FF2B5EF4-FFF2-40B4-BE49-F238E27FC236}">
                <a16:creationId xmlns:a16="http://schemas.microsoft.com/office/drawing/2014/main" xmlns="" id="{BAFC33EC-EBCB-45C0-8A40-6BF1E2CA7A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8131073"/>
              </p:ext>
            </p:extLst>
          </p:nvPr>
        </p:nvGraphicFramePr>
        <p:xfrm>
          <a:off x="945332" y="2407780"/>
          <a:ext cx="9925869" cy="2966159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150668">
                  <a:extLst>
                    <a:ext uri="{9D8B030D-6E8A-4147-A177-3AD203B41FA5}">
                      <a16:colId xmlns:a16="http://schemas.microsoft.com/office/drawing/2014/main" xmlns="" val="2978742293"/>
                    </a:ext>
                  </a:extLst>
                </a:gridCol>
                <a:gridCol w="2404522">
                  <a:extLst>
                    <a:ext uri="{9D8B030D-6E8A-4147-A177-3AD203B41FA5}">
                      <a16:colId xmlns:a16="http://schemas.microsoft.com/office/drawing/2014/main" xmlns="" val="1775496211"/>
                    </a:ext>
                  </a:extLst>
                </a:gridCol>
                <a:gridCol w="2370679">
                  <a:extLst>
                    <a:ext uri="{9D8B030D-6E8A-4147-A177-3AD203B41FA5}">
                      <a16:colId xmlns:a16="http://schemas.microsoft.com/office/drawing/2014/main" xmlns="" val="1567492615"/>
                    </a:ext>
                  </a:extLst>
                </a:gridCol>
              </a:tblGrid>
              <a:tr h="7418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240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CATEGORÍA</a:t>
                      </a:r>
                      <a:endParaRPr lang="x-none" sz="240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240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EJECUTADO 2017 </a:t>
                      </a:r>
                      <a:endParaRPr lang="x-none" sz="240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240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POA 2018 </a:t>
                      </a:r>
                      <a:endParaRPr lang="x-none" sz="2400" dirty="0">
                        <a:solidFill>
                          <a:schemeClr val="bg1">
                            <a:lumMod val="9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2182428404"/>
                  </a:ext>
                </a:extLst>
              </a:tr>
              <a:tr h="556085">
                <a:tc>
                  <a:txBody>
                    <a:bodyPr/>
                    <a:lstStyle/>
                    <a:p>
                      <a:pPr lvl="1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CIUDAD</a:t>
                      </a:r>
                      <a:endParaRPr lang="x-non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4032" marR="104032" marT="52016" marB="52016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s-EC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17.336.709,76</a:t>
                      </a:r>
                      <a:endParaRPr kumimoji="0" lang="es-E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elvetica LT" panose="02000503040000020004" pitchFamily="2" charset="0"/>
                        <a:ea typeface="+mn-ea"/>
                        <a:cs typeface="+mn-cs"/>
                      </a:endParaRPr>
                    </a:p>
                  </a:txBody>
                  <a:tcPr marL="104032" marR="104032" marT="52016" marB="52016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s-EC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50.099.877,32</a:t>
                      </a:r>
                      <a:endParaRPr kumimoji="0" lang="x-none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elvetica LT" panose="02000503040000020004" pitchFamily="2" charset="0"/>
                        <a:ea typeface="+mn-ea"/>
                        <a:cs typeface="+mn-cs"/>
                      </a:endParaRPr>
                    </a:p>
                  </a:txBody>
                  <a:tcPr marL="104032" marR="104032" marT="52016" marB="52016" anchor="ctr"/>
                </a:tc>
                <a:extLst>
                  <a:ext uri="{0D108BD9-81ED-4DB2-BD59-A6C34878D82A}">
                    <a16:rowId xmlns:a16="http://schemas.microsoft.com/office/drawing/2014/main" xmlns="" val="1491663263"/>
                  </a:ext>
                </a:extLst>
              </a:tr>
              <a:tr h="556085">
                <a:tc>
                  <a:txBody>
                    <a:bodyPr/>
                    <a:lstStyle/>
                    <a:p>
                      <a:pPr lvl="1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PARQUE TECNOLÓGICO</a:t>
                      </a:r>
                      <a:endParaRPr lang="x-non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4032" marR="104032" marT="52016" marB="520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C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6.044.010,84  </a:t>
                      </a:r>
                      <a:endParaRPr lang="x-none" sz="1400" dirty="0">
                        <a:latin typeface="Helvetica LT" panose="02000503040000020004" pitchFamily="2" charset="0"/>
                      </a:endParaRPr>
                    </a:p>
                  </a:txBody>
                  <a:tcPr marL="104032" marR="104032" marT="52016" marB="520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C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2.328.431,05</a:t>
                      </a:r>
                      <a:endParaRPr lang="x-none" sz="1400" dirty="0">
                        <a:latin typeface="Helvetica LT" panose="02000503040000020004" pitchFamily="2" charset="0"/>
                      </a:endParaRPr>
                    </a:p>
                  </a:txBody>
                  <a:tcPr marL="104032" marR="104032" marT="52016" marB="52016" anchor="ctr"/>
                </a:tc>
                <a:extLst>
                  <a:ext uri="{0D108BD9-81ED-4DB2-BD59-A6C34878D82A}">
                    <a16:rowId xmlns:a16="http://schemas.microsoft.com/office/drawing/2014/main" xmlns="" val="408315042"/>
                  </a:ext>
                </a:extLst>
              </a:tr>
              <a:tr h="556085">
                <a:tc>
                  <a:txBody>
                    <a:bodyPr/>
                    <a:lstStyle/>
                    <a:p>
                      <a:pPr lvl="1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YACHAY TECH</a:t>
                      </a:r>
                      <a:endParaRPr lang="x-non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4032" marR="104032" marT="52016" marB="520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C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6.044.010,84</a:t>
                      </a:r>
                      <a:endParaRPr lang="x-none" sz="1400" dirty="0">
                        <a:latin typeface="Helvetica LT" panose="02000503040000020004" pitchFamily="2" charset="0"/>
                      </a:endParaRPr>
                    </a:p>
                  </a:txBody>
                  <a:tcPr marL="104032" marR="104032" marT="52016" marB="520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C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19.440.960,91</a:t>
                      </a:r>
                      <a:endParaRPr lang="x-none" sz="1400" dirty="0">
                        <a:latin typeface="Helvetica LT" panose="02000503040000020004" pitchFamily="2" charset="0"/>
                      </a:endParaRPr>
                    </a:p>
                  </a:txBody>
                  <a:tcPr marL="104032" marR="104032" marT="52016" marB="52016" anchor="ctr"/>
                </a:tc>
                <a:extLst>
                  <a:ext uri="{0D108BD9-81ED-4DB2-BD59-A6C34878D82A}">
                    <a16:rowId xmlns:a16="http://schemas.microsoft.com/office/drawing/2014/main" xmlns="" val="1198672655"/>
                  </a:ext>
                </a:extLst>
              </a:tr>
              <a:tr h="556085">
                <a:tc>
                  <a:txBody>
                    <a:bodyPr/>
                    <a:lstStyle/>
                    <a:p>
                      <a:pPr lvl="1"/>
                      <a:r>
                        <a:rPr lang="es-EC" sz="2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TOTAL GENERAL</a:t>
                      </a:r>
                      <a:endParaRPr lang="x-none" sz="1800" dirty="0">
                        <a:latin typeface="+mn-lt"/>
                      </a:endParaRPr>
                    </a:p>
                  </a:txBody>
                  <a:tcPr marL="104032" marR="104032" marT="52016" marB="520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C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25.843.386,47 </a:t>
                      </a:r>
                      <a:endParaRPr lang="x-none" sz="1400" dirty="0">
                        <a:latin typeface="Helvetica LT" panose="02000503040000020004" pitchFamily="2" charset="0"/>
                      </a:endParaRPr>
                    </a:p>
                  </a:txBody>
                  <a:tcPr marL="104032" marR="104032" marT="52016" marB="5201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C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71.869.269,27 </a:t>
                      </a:r>
                      <a:endParaRPr lang="x-none" sz="1400" dirty="0">
                        <a:latin typeface="Helvetica LT" panose="02000503040000020004" pitchFamily="2" charset="0"/>
                      </a:endParaRPr>
                    </a:p>
                  </a:txBody>
                  <a:tcPr marL="104032" marR="104032" marT="52016" marB="52016" anchor="ctr"/>
                </a:tc>
                <a:extLst>
                  <a:ext uri="{0D108BD9-81ED-4DB2-BD59-A6C34878D82A}">
                    <a16:rowId xmlns:a16="http://schemas.microsoft.com/office/drawing/2014/main" xmlns="" val="3489945782"/>
                  </a:ext>
                </a:extLst>
              </a:tr>
            </a:tbl>
          </a:graphicData>
        </a:graphic>
      </p:graphicFrame>
      <p:sp>
        <p:nvSpPr>
          <p:cNvPr id="2" name="Rectángulo 1">
            <a:extLst>
              <a:ext uri="{FF2B5EF4-FFF2-40B4-BE49-F238E27FC236}">
                <a16:creationId xmlns:a16="http://schemas.microsoft.com/office/drawing/2014/main" xmlns="" id="{B15252CB-C1B8-4217-944B-30FF3485EEB9}"/>
              </a:ext>
            </a:extLst>
          </p:cNvPr>
          <p:cNvSpPr/>
          <p:nvPr/>
        </p:nvSpPr>
        <p:spPr>
          <a:xfrm>
            <a:off x="1061445" y="1484061"/>
            <a:ext cx="98097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C" sz="3200" b="1" dirty="0"/>
              <a:t>YACHAY INVERSIÓN DE RECURSOS FISCALES  2017 - 2018</a:t>
            </a:r>
            <a:endParaRPr lang="x-none" sz="3200" dirty="0"/>
          </a:p>
        </p:txBody>
      </p:sp>
    </p:spTree>
    <p:extLst>
      <p:ext uri="{BB962C8B-B14F-4D97-AF65-F5344CB8AC3E}">
        <p14:creationId xmlns:p14="http://schemas.microsoft.com/office/powerpoint/2010/main" val="2247450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252D32F1-1DE3-4CD3-854C-6724A0E851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" y="-408"/>
            <a:ext cx="12191276" cy="6858407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A49A45FC-D487-4938-8D7D-0E71C807FDF2}"/>
              </a:ext>
            </a:extLst>
          </p:cNvPr>
          <p:cNvSpPr txBox="1">
            <a:spLocks/>
          </p:cNvSpPr>
          <p:nvPr/>
        </p:nvSpPr>
        <p:spPr>
          <a:xfrm>
            <a:off x="4573035" y="478082"/>
            <a:ext cx="7401232" cy="870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s-EC" sz="2400" b="1" dirty="0">
              <a:latin typeface="Helvetica Neue"/>
            </a:endParaRPr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xmlns="" id="{08A6CA67-B117-479D-B049-8A58D901BD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01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x-none" sz="10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GRACIAS</a:t>
            </a:r>
          </a:p>
        </p:txBody>
      </p:sp>
    </p:spTree>
    <p:extLst>
      <p:ext uri="{BB962C8B-B14F-4D97-AF65-F5344CB8AC3E}">
        <p14:creationId xmlns:p14="http://schemas.microsoft.com/office/powerpoint/2010/main" val="663631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252D32F1-1DE3-4CD3-854C-6724A0E851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" y="-408"/>
            <a:ext cx="12191276" cy="6858407"/>
          </a:xfrm>
          <a:prstGeom prst="rect">
            <a:avLst/>
          </a:prstGeom>
        </p:spPr>
      </p:pic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4420635" y="325682"/>
            <a:ext cx="7401232" cy="870156"/>
          </a:xfrm>
        </p:spPr>
        <p:txBody>
          <a:bodyPr>
            <a:normAutofit/>
          </a:bodyPr>
          <a:lstStyle/>
          <a:p>
            <a:pPr algn="ctr"/>
            <a:r>
              <a:rPr lang="x-none" sz="2400" b="1" dirty="0">
                <a:latin typeface="Helvetica Neue"/>
              </a:rPr>
              <a:t>CONSEJO PROVINCIAL DE SEGURIDAD</a:t>
            </a:r>
            <a:endParaRPr lang="es-EC" sz="2400" b="1" dirty="0">
              <a:latin typeface="Helvetica Neue"/>
            </a:endParaRPr>
          </a:p>
        </p:txBody>
      </p:sp>
      <p:sp>
        <p:nvSpPr>
          <p:cNvPr id="6" name="Marcador de contenido 2"/>
          <p:cNvSpPr>
            <a:spLocks noGrp="1"/>
          </p:cNvSpPr>
          <p:nvPr>
            <p:ph idx="1"/>
          </p:nvPr>
        </p:nvSpPr>
        <p:spPr>
          <a:xfrm>
            <a:off x="309093" y="2871988"/>
            <a:ext cx="3606084" cy="1183359"/>
          </a:xfrm>
          <a:noFill/>
          <a:ln>
            <a:noFill/>
          </a:ln>
        </p:spPr>
        <p:txBody>
          <a:bodyPr>
            <a:normAutofit/>
          </a:bodyPr>
          <a:lstStyle/>
          <a:p>
            <a:pPr marL="0" lvl="0" indent="0" algn="just">
              <a:buNone/>
            </a:pPr>
            <a:r>
              <a:rPr lang="es-ES" sz="1800" b="1" dirty="0">
                <a:latin typeface="Helvetica Neue"/>
              </a:rPr>
              <a:t>RESULTADOS:</a:t>
            </a:r>
          </a:p>
          <a:p>
            <a:pPr marL="0" lvl="0" indent="0" algn="just">
              <a:buNone/>
            </a:pPr>
            <a:r>
              <a:rPr lang="x-none" sz="2000" dirty="0"/>
              <a:t>6 realizados con los miembros de la Mesa de Seguridad Ciudadana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A49A45FC-D487-4938-8D7D-0E71C807FDF2}"/>
              </a:ext>
            </a:extLst>
          </p:cNvPr>
          <p:cNvSpPr txBox="1">
            <a:spLocks/>
          </p:cNvSpPr>
          <p:nvPr/>
        </p:nvSpPr>
        <p:spPr>
          <a:xfrm>
            <a:off x="4573035" y="478082"/>
            <a:ext cx="7401232" cy="870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s-EC" sz="2400" b="1" dirty="0">
              <a:latin typeface="Helvetica Neue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3F44BF28-C590-4F59-B0DC-54E5B8F04D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2501" y="1348238"/>
            <a:ext cx="7079400" cy="47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852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252D32F1-1DE3-4CD3-854C-6724A0E851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" y="-408"/>
            <a:ext cx="12191276" cy="6858407"/>
          </a:xfrm>
          <a:prstGeom prst="rect">
            <a:avLst/>
          </a:prstGeom>
        </p:spPr>
      </p:pic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4420635" y="325682"/>
            <a:ext cx="7401232" cy="870156"/>
          </a:xfrm>
        </p:spPr>
        <p:txBody>
          <a:bodyPr>
            <a:normAutofit/>
          </a:bodyPr>
          <a:lstStyle/>
          <a:p>
            <a:pPr algn="ctr"/>
            <a:r>
              <a:rPr lang="x-none" sz="2400" b="1" dirty="0">
                <a:latin typeface="Helvetica Neue"/>
              </a:rPr>
              <a:t>COMITÉ DE RIESGOS</a:t>
            </a:r>
            <a:endParaRPr lang="es-EC" sz="2400" b="1" dirty="0">
              <a:latin typeface="Helvetica Neue"/>
            </a:endParaRPr>
          </a:p>
        </p:txBody>
      </p:sp>
      <p:sp>
        <p:nvSpPr>
          <p:cNvPr id="6" name="Marcador de contenido 2"/>
          <p:cNvSpPr>
            <a:spLocks noGrp="1"/>
          </p:cNvSpPr>
          <p:nvPr>
            <p:ph idx="1"/>
          </p:nvPr>
        </p:nvSpPr>
        <p:spPr>
          <a:xfrm>
            <a:off x="257577" y="2820473"/>
            <a:ext cx="3065172" cy="1403797"/>
          </a:xfrm>
          <a:noFill/>
          <a:ln>
            <a:noFill/>
          </a:ln>
        </p:spPr>
        <p:txBody>
          <a:bodyPr>
            <a:normAutofit/>
          </a:bodyPr>
          <a:lstStyle/>
          <a:p>
            <a:pPr marL="0" lvl="0" indent="0" algn="just">
              <a:buNone/>
            </a:pPr>
            <a:r>
              <a:rPr lang="es-ES" sz="1800" b="1" dirty="0">
                <a:latin typeface="Helvetica Neue"/>
              </a:rPr>
              <a:t>RESULTADOS:</a:t>
            </a:r>
          </a:p>
          <a:p>
            <a:pPr marL="0" lvl="0" indent="0" algn="just">
              <a:buNone/>
            </a:pPr>
            <a:r>
              <a:rPr lang="x-none" sz="2000" dirty="0"/>
              <a:t>7 realizados con los miembros de las instituciones competentes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A49A45FC-D487-4938-8D7D-0E71C807FDF2}"/>
              </a:ext>
            </a:extLst>
          </p:cNvPr>
          <p:cNvSpPr txBox="1">
            <a:spLocks/>
          </p:cNvSpPr>
          <p:nvPr/>
        </p:nvSpPr>
        <p:spPr>
          <a:xfrm>
            <a:off x="4573035" y="478082"/>
            <a:ext cx="7401232" cy="870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s-EC" sz="2400" b="1" dirty="0">
              <a:latin typeface="Helvetica Neue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B43199DA-1DEE-43BE-8B69-B67ECDB04C5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29"/>
          <a:stretch/>
        </p:blipFill>
        <p:spPr>
          <a:xfrm>
            <a:off x="3543300" y="1348238"/>
            <a:ext cx="7658100" cy="4603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957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252D32F1-1DE3-4CD3-854C-6724A0E851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" y="-408"/>
            <a:ext cx="12191276" cy="6858407"/>
          </a:xfrm>
          <a:prstGeom prst="rect">
            <a:avLst/>
          </a:prstGeom>
        </p:spPr>
      </p:pic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4039635" y="226137"/>
            <a:ext cx="7401232" cy="870156"/>
          </a:xfrm>
        </p:spPr>
        <p:txBody>
          <a:bodyPr>
            <a:normAutofit/>
          </a:bodyPr>
          <a:lstStyle/>
          <a:p>
            <a:pPr algn="ctr"/>
            <a:r>
              <a:rPr lang="x-none" sz="2400" b="1" dirty="0">
                <a:latin typeface="Helvetica Neue"/>
              </a:rPr>
              <a:t>CONSEJO DE JEFES Y TENIENTES POLÍTICOS</a:t>
            </a:r>
            <a:endParaRPr lang="es-EC" sz="2400" b="1" dirty="0">
              <a:latin typeface="Helvetica Neue"/>
            </a:endParaRPr>
          </a:p>
        </p:txBody>
      </p:sp>
      <p:sp>
        <p:nvSpPr>
          <p:cNvPr id="6" name="Marcador de contenido 2"/>
          <p:cNvSpPr>
            <a:spLocks noGrp="1"/>
          </p:cNvSpPr>
          <p:nvPr>
            <p:ph idx="1"/>
          </p:nvPr>
        </p:nvSpPr>
        <p:spPr>
          <a:xfrm>
            <a:off x="238539" y="2691685"/>
            <a:ext cx="3148606" cy="1493949"/>
          </a:xfrm>
          <a:noFill/>
          <a:ln>
            <a:noFill/>
          </a:ln>
        </p:spPr>
        <p:txBody>
          <a:bodyPr>
            <a:normAutofit lnSpcReduction="10000"/>
          </a:bodyPr>
          <a:lstStyle/>
          <a:p>
            <a:pPr marL="0" lvl="0" indent="0" algn="just">
              <a:buNone/>
            </a:pPr>
            <a:r>
              <a:rPr lang="es-ES" sz="1800" b="1" dirty="0">
                <a:latin typeface="Helvetica Neue"/>
              </a:rPr>
              <a:t>RESULTADOS:</a:t>
            </a:r>
          </a:p>
          <a:p>
            <a:pPr marL="0" lvl="0" indent="0" algn="just">
              <a:buNone/>
            </a:pPr>
            <a:r>
              <a:rPr lang="x-none" sz="2000" dirty="0"/>
              <a:t>9 realizados con los responsables de las Jefaturas y Tenencias Políticas. 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A49A45FC-D487-4938-8D7D-0E71C807FDF2}"/>
              </a:ext>
            </a:extLst>
          </p:cNvPr>
          <p:cNvSpPr txBox="1">
            <a:spLocks/>
          </p:cNvSpPr>
          <p:nvPr/>
        </p:nvSpPr>
        <p:spPr>
          <a:xfrm>
            <a:off x="4573035" y="478082"/>
            <a:ext cx="7401232" cy="870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s-EC" sz="2400" b="1" dirty="0">
              <a:latin typeface="Helvetica Neue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AEEDEF30-FCAE-4CA2-9D5F-82236E6C647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26" b="280"/>
          <a:stretch/>
        </p:blipFill>
        <p:spPr>
          <a:xfrm>
            <a:off x="4373524" y="1358068"/>
            <a:ext cx="7199865" cy="4161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528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252D32F1-1DE3-4CD3-854C-6724A0E851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" y="-408"/>
            <a:ext cx="12191276" cy="6858407"/>
          </a:xfrm>
          <a:prstGeom prst="rect">
            <a:avLst/>
          </a:prstGeom>
        </p:spPr>
      </p:pic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1157554" y="984026"/>
            <a:ext cx="9876889" cy="870156"/>
          </a:xfrm>
        </p:spPr>
        <p:txBody>
          <a:bodyPr>
            <a:normAutofit fontScale="90000"/>
          </a:bodyPr>
          <a:lstStyle/>
          <a:p>
            <a:pPr algn="ctr"/>
            <a:r>
              <a:rPr lang="x-none" sz="3600" b="1" dirty="0">
                <a:latin typeface="Helvetica Neue"/>
              </a:rPr>
              <a:t>INTENDENCIA GENERAL DE POLICÍA</a:t>
            </a:r>
            <a:br>
              <a:rPr lang="x-none" sz="3600" b="1" dirty="0">
                <a:latin typeface="Helvetica Neue"/>
              </a:rPr>
            </a:br>
            <a:r>
              <a:rPr lang="x-none" sz="3600" b="1" dirty="0">
                <a:latin typeface="Helvetica Neue"/>
              </a:rPr>
              <a:t>832 OPERATIVOS</a:t>
            </a:r>
            <a:endParaRPr lang="es-EC" sz="3600" b="1" dirty="0">
              <a:latin typeface="Helvetica Neue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EF431036-18BF-4DE3-B5B3-F18A8AB4514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93" b="16419"/>
          <a:stretch/>
        </p:blipFill>
        <p:spPr>
          <a:xfrm>
            <a:off x="1157555" y="1917701"/>
            <a:ext cx="9876890" cy="4180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455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252D32F1-1DE3-4CD3-854C-6724A0E851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" y="-408"/>
            <a:ext cx="12191276" cy="6858407"/>
          </a:xfrm>
          <a:prstGeom prst="rect">
            <a:avLst/>
          </a:prstGeom>
        </p:spPr>
      </p:pic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4420635" y="325682"/>
            <a:ext cx="7401232" cy="870156"/>
          </a:xfrm>
        </p:spPr>
        <p:txBody>
          <a:bodyPr>
            <a:normAutofit/>
          </a:bodyPr>
          <a:lstStyle/>
          <a:p>
            <a:pPr algn="ctr"/>
            <a:r>
              <a:rPr lang="x-none" sz="2400" b="1" dirty="0">
                <a:latin typeface="Helvetica Neue"/>
              </a:rPr>
              <a:t>INTENDENCIA GENERAL DE POLICÍA</a:t>
            </a:r>
            <a:r>
              <a:rPr lang="es-EC" sz="2400" b="1" dirty="0">
                <a:latin typeface="Helvetica Neue"/>
              </a:rPr>
              <a:t/>
            </a:r>
            <a:br>
              <a:rPr lang="es-EC" sz="2400" b="1" dirty="0">
                <a:latin typeface="Helvetica Neue"/>
              </a:rPr>
            </a:br>
            <a:endParaRPr lang="es-EC" sz="2400" b="1" dirty="0">
              <a:latin typeface="Helvetica Neue"/>
            </a:endParaRPr>
          </a:p>
        </p:txBody>
      </p:sp>
      <p:sp>
        <p:nvSpPr>
          <p:cNvPr id="6" name="Marcador de contenido 2"/>
          <p:cNvSpPr>
            <a:spLocks noGrp="1"/>
          </p:cNvSpPr>
          <p:nvPr>
            <p:ph idx="1"/>
          </p:nvPr>
        </p:nvSpPr>
        <p:spPr>
          <a:xfrm>
            <a:off x="658213" y="1871094"/>
            <a:ext cx="3762422" cy="3681567"/>
          </a:xfrm>
          <a:noFill/>
          <a:ln>
            <a:noFill/>
          </a:ln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ES" sz="1800" b="1" dirty="0">
                <a:latin typeface="Helvetica Neue"/>
              </a:rPr>
              <a:t>ACTIVIDAD:</a:t>
            </a:r>
          </a:p>
          <a:p>
            <a:pPr marL="0" indent="0" algn="just">
              <a:buNone/>
            </a:pPr>
            <a:r>
              <a:rPr lang="x-none" sz="2000" dirty="0"/>
              <a:t>Planificar, coordinar y ejecutar operativos de control de precios de los productos que por ley corresponda. </a:t>
            </a:r>
          </a:p>
          <a:p>
            <a:pPr marL="0" indent="0" algn="just">
              <a:buNone/>
            </a:pPr>
            <a:endParaRPr lang="es-ES" sz="1800" dirty="0">
              <a:latin typeface="Helvetica Neue"/>
            </a:endParaRPr>
          </a:p>
          <a:p>
            <a:pPr marL="0" lvl="0" indent="0" algn="just">
              <a:buNone/>
            </a:pPr>
            <a:r>
              <a:rPr lang="es-ES" sz="1800" b="1" dirty="0">
                <a:latin typeface="Helvetica Neue"/>
              </a:rPr>
              <a:t>RESULTADOS:</a:t>
            </a:r>
          </a:p>
          <a:p>
            <a:pPr marL="0" lvl="0" indent="0" algn="just">
              <a:buNone/>
            </a:pPr>
            <a:r>
              <a:rPr lang="x-none" sz="2000" dirty="0"/>
              <a:t>375 operativos.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A49A45FC-D487-4938-8D7D-0E71C807FDF2}"/>
              </a:ext>
            </a:extLst>
          </p:cNvPr>
          <p:cNvSpPr txBox="1">
            <a:spLocks/>
          </p:cNvSpPr>
          <p:nvPr/>
        </p:nvSpPr>
        <p:spPr>
          <a:xfrm>
            <a:off x="4573035" y="478082"/>
            <a:ext cx="7401232" cy="870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s-EC" sz="2400" b="1" dirty="0">
              <a:latin typeface="Helvetica Neue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12401130-E9A3-4B83-9CBC-B9C639D64A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6888" y="1500638"/>
            <a:ext cx="5844208" cy="4383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818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1048</TotalTime>
  <Words>1295</Words>
  <Application>Microsoft Office PowerPoint</Application>
  <PresentationFormat>Personalizado</PresentationFormat>
  <Paragraphs>404</Paragraphs>
  <Slides>46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incrustados</vt:lpstr>
      </vt:variant>
      <vt:variant>
        <vt:i4>0</vt:i4>
      </vt:variant>
      <vt:variant>
        <vt:lpstr>Títulos de diapositiva</vt:lpstr>
      </vt:variant>
      <vt:variant>
        <vt:i4>46</vt:i4>
      </vt:variant>
    </vt:vector>
  </HeadingPairs>
  <TitlesOfParts>
    <vt:vector size="47" baseType="lpstr">
      <vt:lpstr>Tema de Office</vt:lpstr>
      <vt:lpstr>Presentación de PowerPoint</vt:lpstr>
      <vt:lpstr>GOBERNACIÓN GESTIÓN 2017</vt:lpstr>
      <vt:lpstr>GABINETES PROVINCIALES</vt:lpstr>
      <vt:lpstr>FERIAS CIUDADANAS</vt:lpstr>
      <vt:lpstr>CONSEJO PROVINCIAL DE SEGURIDAD</vt:lpstr>
      <vt:lpstr>COMITÉ DE RIESGOS</vt:lpstr>
      <vt:lpstr>CONSEJO DE JEFES Y TENIENTES POLÍTICOS</vt:lpstr>
      <vt:lpstr>INTENDENCIA GENERAL DE POLICÍA 832 OPERATIVOS</vt:lpstr>
      <vt:lpstr>INTENDENCIA GENERAL DE POLICÍA </vt:lpstr>
      <vt:lpstr>INTENDENCIA GENERAL DE POLICÍA </vt:lpstr>
      <vt:lpstr>INTENDENCIA GENERAL DE POLICÍA </vt:lpstr>
      <vt:lpstr>INTENDENCIA GENERAL DE POLICÍA </vt:lpstr>
      <vt:lpstr>INTENDENCIA GENERAL DE POLICÍA </vt:lpstr>
      <vt:lpstr>INTENDENCIA GENERAL DE POLICÍA </vt:lpstr>
      <vt:lpstr>INTENDENCIA GENERAL DE POLICÍA </vt:lpstr>
      <vt:lpstr>INTENDENCIA GENERAL DE POLICÍA </vt:lpstr>
      <vt:lpstr>INTENDENCIA GENERAL DE POLICÍA </vt:lpstr>
      <vt:lpstr>OBRAS EMBLEMÁTICAS 2017</vt:lpstr>
      <vt:lpstr>CONSTRUCCIÓN DEL PROYECTO INSTITUTO TECNOLÓGICO SUPERIOR " COTACACHI"</vt:lpstr>
      <vt:lpstr>CORPORACIÓN NACIONAL DE TELECOMUNICACIONES</vt:lpstr>
      <vt:lpstr>MINISTERIO DE SALUD COORDINACIÓN ZONA 1 - 2017</vt:lpstr>
      <vt:lpstr>CONSTRUCCIÓN UEM GONZÁLEZ SUÁREZ</vt:lpstr>
      <vt:lpstr>EMELNORTE</vt:lpstr>
      <vt:lpstr>ALUMBRADO PÚBLICO</vt:lpstr>
      <vt:lpstr>GESTIÓN</vt:lpstr>
      <vt:lpstr>SECRETARÍA NACIONAL DE PLANIFICACIÓN Y DESARROLLO - SENPLADES </vt:lpstr>
      <vt:lpstr>PROYECTO NACIONAL DE GANADERÍA SOSTENIBLE</vt:lpstr>
      <vt:lpstr>ACCESO A TIERRAS DE LOS PRODUCTORES FAMILIARES Y LEGALIZACIÓN MASIVA DE TIERRAS</vt:lpstr>
      <vt:lpstr>MINISTERO DE TRANSPORTE Y OBRAS PÚBLICAS</vt:lpstr>
      <vt:lpstr>MINISTERO DE TRANSPORTE Y OBRAS PÚBLICAS</vt:lpstr>
      <vt:lpstr>CONSTRUCCIÓN DE LA PRIMERA FASE DEL PARQUE DEL LAGO SAN PABLO </vt:lpstr>
      <vt:lpstr>GESTIÓN ADMINISTRATIVA</vt:lpstr>
      <vt:lpstr>GESTIÓN ADMINISTRATIVA</vt:lpstr>
      <vt:lpstr>ACREDITACIÓN INTERNACIONAL DE CANADÁ</vt:lpstr>
      <vt:lpstr>CRÉDITOS OTORGADOS</vt:lpstr>
      <vt:lpstr>VIABILIDADES TÉCNICAS 2017</vt:lpstr>
      <vt:lpstr>TERMINOS DE REFERENCIA 2017</vt:lpstr>
      <vt:lpstr>CRÉDITOS OTORGADOS</vt:lpstr>
      <vt:lpstr>CRÉDITOS OTORGADOS</vt:lpstr>
      <vt:lpstr>CRÉDITOS OTORGADOS</vt:lpstr>
      <vt:lpstr>DESARROLLO INFANTIL INTEGRAL</vt:lpstr>
      <vt:lpstr>PERSONAS ADULTAS  MAYORES</vt:lpstr>
      <vt:lpstr>PERSONAS CON DISCAPACIDAD</vt:lpstr>
      <vt:lpstr>OBRAS EN YACHAY</vt:lpstr>
      <vt:lpstr>Presentación de PowerPoint</vt:lpstr>
      <vt:lpstr>GRACIAS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"JC ART  (Gabriel Collaguazo)"</dc:creator>
  <cp:lastModifiedBy>Planificacion</cp:lastModifiedBy>
  <cp:revision>142</cp:revision>
  <dcterms:created xsi:type="dcterms:W3CDTF">2017-11-25T21:12:59Z</dcterms:created>
  <dcterms:modified xsi:type="dcterms:W3CDTF">2018-03-08T20:29:26Z</dcterms:modified>
</cp:coreProperties>
</file>