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266" r:id="rId19"/>
    <p:sldId id="267" r:id="rId20"/>
    <p:sldId id="316" r:id="rId21"/>
    <p:sldId id="315" r:id="rId22"/>
    <p:sldId id="268" r:id="rId23"/>
    <p:sldId id="333" r:id="rId24"/>
    <p:sldId id="334" r:id="rId25"/>
    <p:sldId id="335" r:id="rId26"/>
    <p:sldId id="332" r:id="rId27"/>
    <p:sldId id="270" r:id="rId28"/>
    <p:sldId id="271" r:id="rId29"/>
    <p:sldId id="318" r:id="rId30"/>
    <p:sldId id="317" r:id="rId31"/>
    <p:sldId id="272" r:id="rId32"/>
    <p:sldId id="322" r:id="rId33"/>
    <p:sldId id="326" r:id="rId34"/>
    <p:sldId id="327" r:id="rId35"/>
    <p:sldId id="323" r:id="rId36"/>
    <p:sldId id="329" r:id="rId37"/>
    <p:sldId id="331" r:id="rId38"/>
    <p:sldId id="324" r:id="rId39"/>
    <p:sldId id="328" r:id="rId40"/>
    <p:sldId id="325" r:id="rId41"/>
    <p:sldId id="319" r:id="rId42"/>
    <p:sldId id="320" r:id="rId43"/>
    <p:sldId id="321" r:id="rId44"/>
    <p:sldId id="277" r:id="rId45"/>
    <p:sldId id="314" r:id="rId46"/>
    <p:sldId id="295" r:id="rId4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>
        <p:scale>
          <a:sx n="81" d="100"/>
          <a:sy n="81" d="100"/>
        </p:scale>
        <p:origin x="-29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4399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2043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8157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400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9907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8840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4098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823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2035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6884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9093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E7E60-68F5-4CB1-9BA0-5161DAE085B1}" type="datetimeFigureOut">
              <a:rPr lang="es-EC" smtClean="0"/>
              <a:t>08/03/2018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04DD-7D4C-43D2-8F4D-3EB5F60D4C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76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jpe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8A85EB-8541-46CF-84DE-9F77F426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Ejercer el control de la legalidad de las actividades de los centros de tolerancia.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70 intervenciones, con cero muertes violentas.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8F5A0A8-3C48-4755-9B80-EF1D36990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87" y="1521928"/>
            <a:ext cx="64389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Autorizar y controlar el desarrollo de espectáculos públicos, parques de diversión,  juegos mecánicos, marchas y movilizaciones gremiales y culturales.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527 operativos con cero muertes violentas.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3EB1838-4506-4909-B23E-7ADAC2B13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24" y="1195837"/>
            <a:ext cx="6455663" cy="48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Planificar, coordinar y ejecutar operativos anti delincuencial y </a:t>
            </a:r>
            <a:r>
              <a:rPr lang="x-none" sz="2000" dirty="0" err="1"/>
              <a:t>anticachinería</a:t>
            </a:r>
            <a:r>
              <a:rPr lang="x-none" sz="2000" dirty="0"/>
              <a:t>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250 operativos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EF093A8-2823-49A1-8256-0D79A3725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67" y="1348238"/>
            <a:ext cx="6306634" cy="42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Planificar, coordinar y ejecutar operativos de control de condiciones sanitarias.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110 operativos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7CDC7D0-C6D2-4156-B54F-8CF76A116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01" y="1500638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Apoyar con la fuerza pública los operativos de control que realicen las entidades aduaneras.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25 operativos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1E0363-D2D9-4D13-9833-6C88F9A05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94" y="1348238"/>
            <a:ext cx="6645393" cy="44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Ordenar y practicar desalojos cuando llegue a conocimiento de que se está perpetuando una invasión o asentamiento ilegal, e informar de inmediato a la o el fiscal para que inicie la investigación correspondiente.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2 operativos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F04D263-5E32-43C6-AAE5-C34773CE9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29" y="1575489"/>
            <a:ext cx="6161376" cy="41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9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Ejercer el control de los locales de diversión nocturno.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271 operativos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B426D69-9C4D-46A1-8BBA-79A08B2D4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1503538"/>
            <a:ext cx="5996587" cy="39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Conferir los  permisos anual de funcionamiento a los establecimientos contemplados en el Decreto Supremo 3310-B y  realizar inspecciones previo al otorgamiento de permisos de funcionamiento.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1708 permisos otorgados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15362" name="Picture 2" descr="Imagen relacionada">
            <a:extLst>
              <a:ext uri="{FF2B5EF4-FFF2-40B4-BE49-F238E27FC236}">
                <a16:creationId xmlns:a16="http://schemas.microsoft.com/office/drawing/2014/main" xmlns="" id="{2FAEEECC-8AE3-4802-B046-FD9C7E36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74" y="1500638"/>
            <a:ext cx="6212487" cy="41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415143" y="2545310"/>
            <a:ext cx="9361714" cy="1766969"/>
          </a:xfrm>
        </p:spPr>
        <p:txBody>
          <a:bodyPr>
            <a:noAutofit/>
          </a:bodyPr>
          <a:lstStyle/>
          <a:p>
            <a:pPr algn="ctr"/>
            <a:r>
              <a:rPr lang="x-none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OBRAS EMBLEMÁTICAS 2017</a:t>
            </a:r>
            <a:endParaRPr lang="es-EC" sz="4800" b="1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556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CONSTRUCCIÓN DEL PROYECTO INSTITUTO TECNOLÓGICO SUPERIOR " COTACACHI"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146220"/>
            <a:ext cx="3762422" cy="4406441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x-none" sz="1800" b="1" dirty="0">
                <a:latin typeface="Helvetica Neue"/>
              </a:rPr>
              <a:t>MINISTERIO DE EDUCACIÓN</a:t>
            </a: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EJECUCIÓN:</a:t>
            </a:r>
          </a:p>
          <a:p>
            <a:pPr marL="0" indent="0" algn="just">
              <a:buNone/>
            </a:pPr>
            <a:r>
              <a:rPr lang="es-ES" sz="1800" dirty="0">
                <a:latin typeface="Helvetica Neue"/>
              </a:rPr>
              <a:t>100%</a:t>
            </a:r>
          </a:p>
          <a:p>
            <a:pPr marL="0" lvl="0" indent="0" algn="just">
              <a:buNone/>
            </a:pPr>
            <a:r>
              <a:rPr lang="es-ES" sz="1800" dirty="0">
                <a:latin typeface="Helvetica Neue"/>
              </a:rPr>
              <a:t> </a:t>
            </a: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INVERSIÓN: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10.152.770,13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La población se verá beneficiada porque esta obra fomentará la buena educación en la zona  de Imbabura - Distrito 3, Catón Cotacachi, Sector San Francisco y sus alrededores.</a:t>
            </a:r>
          </a:p>
        </p:txBody>
      </p:sp>
      <p:pic>
        <p:nvPicPr>
          <p:cNvPr id="1026" name="Picture 2" descr="Resultado de imagen para instituto superior tecnológico cotacachi">
            <a:extLst>
              <a:ext uri="{FF2B5EF4-FFF2-40B4-BE49-F238E27FC236}">
                <a16:creationId xmlns:a16="http://schemas.microsoft.com/office/drawing/2014/main" xmlns="" id="{DDF8BE5E-408E-4A10-98F8-43EA2664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63" y="1672312"/>
            <a:ext cx="6855377" cy="40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157555" y="2400168"/>
            <a:ext cx="9876889" cy="2057254"/>
          </a:xfrm>
        </p:spPr>
        <p:txBody>
          <a:bodyPr>
            <a:normAutofit/>
          </a:bodyPr>
          <a:lstStyle/>
          <a:p>
            <a:pPr algn="ctr"/>
            <a:r>
              <a:rPr lang="x-none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GOBERNACIÓN GESTIÓN 2017</a:t>
            </a:r>
            <a:endParaRPr lang="es-EC" sz="5400" b="1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01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CORPORACIÓN NACIONAL DE TELECOMUNICACIONES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521928"/>
            <a:ext cx="3762422" cy="4406441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INVERSIÓN:</a:t>
            </a:r>
            <a:endParaRPr lang="x-none" sz="1800" b="1" dirty="0">
              <a:latin typeface="Helvetica Neue"/>
            </a:endParaRPr>
          </a:p>
          <a:p>
            <a:pPr marL="0" indent="0" algn="just">
              <a:buNone/>
            </a:pPr>
            <a:r>
              <a:rPr lang="es-EC" sz="1800" dirty="0"/>
              <a:t>En lo que respecta a la inversión realizada en el año 2017, en varios proyectos para la ampliación y dotación de servicios de Telecomunicaciones en la Provincia de Imbabura.</a:t>
            </a:r>
          </a:p>
          <a:p>
            <a:pPr marL="0" indent="0" algn="just">
              <a:buNone/>
            </a:pPr>
            <a:endParaRPr lang="es-EC" sz="1800" dirty="0"/>
          </a:p>
          <a:p>
            <a:pPr marL="0" indent="0" algn="just">
              <a:buNone/>
            </a:pPr>
            <a:r>
              <a:rPr lang="es-EC" sz="1800" dirty="0"/>
              <a:t>CNT EP ha invertido $ 1'273.448,00 dólares, sin considerar la inversión y gastos que permite mantener la operatividad de los servicios actuales que benefician a todas las familias Imbabureñas.</a:t>
            </a:r>
            <a:endParaRPr lang="x-none" sz="1800" dirty="0"/>
          </a:p>
        </p:txBody>
      </p:sp>
      <p:pic>
        <p:nvPicPr>
          <p:cNvPr id="2" name="Picture 2" descr="Resultado de imagen para CNT AMPLIACION DE REDES">
            <a:extLst>
              <a:ext uri="{FF2B5EF4-FFF2-40B4-BE49-F238E27FC236}">
                <a16:creationId xmlns:a16="http://schemas.microsoft.com/office/drawing/2014/main" xmlns="" id="{8F1386E6-6EA6-486B-948B-6A079165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24" y="1815548"/>
            <a:ext cx="6734872" cy="359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179908"/>
            <a:ext cx="7401232" cy="87015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s-E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MINISTERIO DE SALUD COORDINACIÓN</a:t>
            </a:r>
            <a:br>
              <a:rPr lang="es-E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r>
              <a:rPr lang="es-E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ZONA 1 - 2017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1213633-86BD-48FF-9DEA-8E5B07868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4209" r="23135" b="7096"/>
          <a:stretch/>
        </p:blipFill>
        <p:spPr>
          <a:xfrm>
            <a:off x="8423399" y="1576820"/>
            <a:ext cx="3715795" cy="3212788"/>
          </a:xfrm>
          <a:prstGeom prst="rect">
            <a:avLst/>
          </a:prstGeom>
        </p:spPr>
      </p:pic>
      <p:graphicFrame>
        <p:nvGraphicFramePr>
          <p:cNvPr id="6" name="1 Tabla">
            <a:extLst>
              <a:ext uri="{FF2B5EF4-FFF2-40B4-BE49-F238E27FC236}">
                <a16:creationId xmlns:a16="http://schemas.microsoft.com/office/drawing/2014/main" xmlns="" id="{E5CF4A33-775B-4C38-A38B-5BEB24078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145624"/>
              </p:ext>
            </p:extLst>
          </p:nvPr>
        </p:nvGraphicFramePr>
        <p:xfrm>
          <a:off x="590757" y="3429000"/>
          <a:ext cx="7991060" cy="122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6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9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53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97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085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PROVINCIA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CORRIENTE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INVERSIÓN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085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IMBABURA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$ 45.968.812,68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$ 4.154.978,14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$ 50.123.790,82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990" marR="14990" marT="14991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" name="4 Tabla">
            <a:extLst>
              <a:ext uri="{FF2B5EF4-FFF2-40B4-BE49-F238E27FC236}">
                <a16:creationId xmlns:a16="http://schemas.microsoft.com/office/drawing/2014/main" xmlns="" id="{2807238B-1413-4CF1-8687-06D33D7D2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059010"/>
              </p:ext>
            </p:extLst>
          </p:nvPr>
        </p:nvGraphicFramePr>
        <p:xfrm>
          <a:off x="591678" y="1616596"/>
          <a:ext cx="7982050" cy="1812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76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7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78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0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78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83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PROVINCIA</a:t>
                      </a:r>
                      <a:endParaRPr lang="es-EC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2678" marR="122678" marT="61339" marB="61339" anchor="ctr"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s-EC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2678" marR="122678" marT="61339" marB="61339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74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INFRAESTRUCTURA</a:t>
                      </a:r>
                      <a:endParaRPr lang="es-EC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EQUIPAMIENTO</a:t>
                      </a:r>
                      <a:endParaRPr lang="es-EC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TALENTO HUMANO</a:t>
                      </a:r>
                      <a:endParaRPr lang="es-EC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MEDICAMENTOS</a:t>
                      </a:r>
                      <a:endParaRPr lang="es-EC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5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IMBABURA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>
                          <a:effectLst/>
                        </a:rPr>
                        <a:t>$ 364.765,91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>
                          <a:effectLst/>
                        </a:rPr>
                        <a:t>$ 549.968,55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>
                          <a:effectLst/>
                        </a:rPr>
                        <a:t>$ 38.608.098,18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$ 4.390.452,85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392" marR="14392" marT="1439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15 CuadroTexto">
            <a:extLst>
              <a:ext uri="{FF2B5EF4-FFF2-40B4-BE49-F238E27FC236}">
                <a16:creationId xmlns:a16="http://schemas.microsoft.com/office/drawing/2014/main" xmlns="" id="{FFADBAEF-05AD-4BB4-982E-43653999809F}"/>
              </a:ext>
            </a:extLst>
          </p:cNvPr>
          <p:cNvSpPr txBox="1"/>
          <p:nvPr/>
        </p:nvSpPr>
        <p:spPr>
          <a:xfrm>
            <a:off x="590756" y="5046004"/>
            <a:ext cx="81802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C" b="1" dirty="0">
                <a:solidFill>
                  <a:schemeClr val="bg2">
                    <a:lumMod val="10000"/>
                  </a:schemeClr>
                </a:solidFill>
              </a:rPr>
              <a:t>POBLACIÓN BENEFICIARIA 2017:     </a:t>
            </a:r>
            <a:r>
              <a:rPr lang="es-ES" sz="2000" dirty="0"/>
              <a:t>464.664</a:t>
            </a:r>
            <a:endParaRPr lang="es-EC" sz="16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s-EC" b="1" dirty="0">
                <a:solidFill>
                  <a:schemeClr val="bg2">
                    <a:lumMod val="10000"/>
                  </a:schemeClr>
                </a:solidFill>
              </a:rPr>
              <a:t>NÚMERO DE ATENCIONES 2017:  </a:t>
            </a:r>
            <a:r>
              <a:rPr lang="es-ES" sz="2000" dirty="0"/>
              <a:t>1.317.378</a:t>
            </a:r>
          </a:p>
          <a:p>
            <a:pPr>
              <a:defRPr/>
            </a:pPr>
            <a:endParaRPr lang="es-EC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4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CONSTRUCCIÓN UEM GONZÁLEZ SUÁREZ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EJECUCIÓN:</a:t>
            </a:r>
          </a:p>
          <a:p>
            <a:pPr marL="0" indent="0" algn="just">
              <a:buNone/>
            </a:pPr>
            <a:r>
              <a:rPr lang="es-ES" sz="1800" dirty="0">
                <a:latin typeface="Helvetica Neue"/>
              </a:rPr>
              <a:t>56%</a:t>
            </a:r>
          </a:p>
          <a:p>
            <a:pPr marL="0" indent="0" algn="just">
              <a:buNone/>
            </a:pPr>
            <a:r>
              <a:rPr lang="es-ES" sz="1800" dirty="0">
                <a:latin typeface="Helvetica Neue"/>
              </a:rPr>
              <a:t> </a:t>
            </a: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INVERSIÓN: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30.478.434,38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Cantón Otavalo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ECECAAF-3E42-4E27-8DBE-67D389A74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/>
          <a:stretch/>
        </p:blipFill>
        <p:spPr>
          <a:xfrm>
            <a:off x="4355638" y="1341613"/>
            <a:ext cx="7178149" cy="44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EMELNORTE</a:t>
            </a:r>
            <a:endParaRPr lang="es-EC" sz="2400" b="1" dirty="0">
              <a:latin typeface="Helvetica Neue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500B0A-4AEB-4F8C-8471-81AF5F705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30" y="1238831"/>
            <a:ext cx="6026337" cy="438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D9CD029-4936-4FA3-A15C-9F5F575D0232}"/>
              </a:ext>
            </a:extLst>
          </p:cNvPr>
          <p:cNvSpPr/>
          <p:nvPr/>
        </p:nvSpPr>
        <p:spPr>
          <a:xfrm>
            <a:off x="609600" y="1521928"/>
            <a:ext cx="45852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ea typeface="Arial" charset="0"/>
                <a:cs typeface="Arial" charset="0"/>
              </a:rPr>
              <a:t>En lo referente a la generación de energía; con el funcionamiento de las centrales AMBI, BUENOS AIRES, SAN MIGUEL Y LA PLAYA hemos generado </a:t>
            </a:r>
            <a:r>
              <a:rPr lang="es-EC" sz="2000" b="1" dirty="0">
                <a:ea typeface="Arial" charset="0"/>
                <a:cs typeface="Arial" charset="0"/>
              </a:rPr>
              <a:t>71.677,45</a:t>
            </a:r>
            <a:r>
              <a:rPr lang="es-ES_tradnl" sz="2000" b="1" dirty="0">
                <a:ea typeface="Arial" charset="0"/>
                <a:cs typeface="Arial" charset="0"/>
              </a:rPr>
              <a:t> </a:t>
            </a:r>
            <a:r>
              <a:rPr lang="es-ES_tradnl" sz="2000" b="1" dirty="0" err="1">
                <a:ea typeface="Arial" charset="0"/>
                <a:cs typeface="Arial" charset="0"/>
              </a:rPr>
              <a:t>Mw</a:t>
            </a:r>
            <a:r>
              <a:rPr lang="es-ES_tradnl" sz="2000" b="1" dirty="0">
                <a:ea typeface="Arial" charset="0"/>
                <a:cs typeface="Arial" charset="0"/>
              </a:rPr>
              <a:t> </a:t>
            </a:r>
            <a:r>
              <a:rPr lang="es-ES_tradnl" sz="2000" dirty="0">
                <a:ea typeface="Arial" charset="0"/>
                <a:cs typeface="Arial" charset="0"/>
              </a:rPr>
              <a:t>de energía e </a:t>
            </a:r>
            <a:r>
              <a:rPr lang="es-ES" sz="2000" dirty="0">
                <a:ea typeface="Arial" charset="0"/>
                <a:cs typeface="Arial" charset="0"/>
              </a:rPr>
              <a:t>ingresos por </a:t>
            </a:r>
            <a:r>
              <a:rPr lang="es-EC" sz="2000" b="1" dirty="0">
                <a:ea typeface="Arial" charset="0"/>
                <a:cs typeface="Arial" charset="0"/>
              </a:rPr>
              <a:t>2</a:t>
            </a:r>
            <a:r>
              <a:rPr lang="es-ES_tradnl" sz="2000" b="1" dirty="0">
                <a:ea typeface="Arial" charset="0"/>
                <a:cs typeface="Arial" charset="0"/>
              </a:rPr>
              <a:t>´</a:t>
            </a:r>
            <a:r>
              <a:rPr lang="es-EC" sz="2000" b="1" dirty="0">
                <a:ea typeface="Arial" charset="0"/>
                <a:cs typeface="Arial" charset="0"/>
              </a:rPr>
              <a:t>785.927,33</a:t>
            </a:r>
            <a:endParaRPr lang="es-ES" sz="2000" b="1" dirty="0">
              <a:ea typeface="Arial" charset="0"/>
              <a:cs typeface="Arial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8936248-45EC-4CF6-9C98-FFD8A64BD1C5}"/>
              </a:ext>
            </a:extLst>
          </p:cNvPr>
          <p:cNvSpPr/>
          <p:nvPr/>
        </p:nvSpPr>
        <p:spPr>
          <a:xfrm>
            <a:off x="609600" y="3667618"/>
            <a:ext cx="44527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>
                <a:ea typeface="Arial" charset="0"/>
                <a:cs typeface="Arial" charset="0"/>
              </a:rPr>
              <a:t>Se ha invertido con el Apoyo del</a:t>
            </a:r>
            <a:r>
              <a:rPr lang="es-ES_tradnl" sz="2000" dirty="0"/>
              <a:t> Gobierno Nacional a través del MEER, el </a:t>
            </a:r>
            <a:r>
              <a:rPr lang="es-ES_tradnl" sz="2000" dirty="0">
                <a:ea typeface="Arial" charset="0"/>
                <a:cs typeface="Arial" charset="0"/>
              </a:rPr>
              <a:t>BID, la CAF y </a:t>
            </a:r>
            <a:r>
              <a:rPr lang="es-ES_tradnl" sz="2000" dirty="0"/>
              <a:t>AFD </a:t>
            </a:r>
            <a:r>
              <a:rPr lang="es-ES_tradnl" sz="2000" dirty="0">
                <a:ea typeface="Arial" charset="0"/>
                <a:cs typeface="Arial" charset="0"/>
              </a:rPr>
              <a:t>en el reforzamiento de redes de distribución por un valor de </a:t>
            </a:r>
            <a:r>
              <a:rPr lang="es-EC" sz="2000" dirty="0">
                <a:ea typeface="Arial" charset="0"/>
                <a:cs typeface="Arial" charset="0"/>
              </a:rPr>
              <a:t>27.397.453.68</a:t>
            </a:r>
          </a:p>
        </p:txBody>
      </p:sp>
    </p:spTree>
    <p:extLst>
      <p:ext uri="{BB962C8B-B14F-4D97-AF65-F5344CB8AC3E}">
        <p14:creationId xmlns:p14="http://schemas.microsoft.com/office/powerpoint/2010/main" val="318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ALUMBRADO PÚBLICO</a:t>
            </a:r>
            <a:endParaRPr lang="es-EC" sz="2400" b="1" dirty="0">
              <a:latin typeface="Helvetica Neue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D9CD029-4936-4FA3-A15C-9F5F575D0232}"/>
              </a:ext>
            </a:extLst>
          </p:cNvPr>
          <p:cNvSpPr/>
          <p:nvPr/>
        </p:nvSpPr>
        <p:spPr>
          <a:xfrm>
            <a:off x="609600" y="1521928"/>
            <a:ext cx="45852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900" dirty="0">
                <a:latin typeface="Arial" charset="0"/>
                <a:ea typeface="Arial" charset="0"/>
                <a:cs typeface="Arial" charset="0"/>
              </a:rPr>
              <a:t>En el proyecto </a:t>
            </a:r>
            <a:r>
              <a:rPr lang="es-ES" sz="1900" b="1" dirty="0">
                <a:latin typeface="Arial" charset="0"/>
                <a:ea typeface="Arial" charset="0"/>
                <a:cs typeface="Arial" charset="0"/>
              </a:rPr>
              <a:t>#Plan100Dias </a:t>
            </a:r>
            <a:r>
              <a:rPr lang="es-ES" sz="1900" dirty="0">
                <a:latin typeface="Arial" charset="0"/>
                <a:ea typeface="Arial" charset="0"/>
                <a:cs typeface="Arial" charset="0"/>
              </a:rPr>
              <a:t>se ha procedido al cambio y mejoramiento del Alumbrado Público de toda el área de concesión de </a:t>
            </a:r>
            <a:r>
              <a:rPr lang="es-ES" sz="1900" dirty="0" err="1">
                <a:latin typeface="Arial" charset="0"/>
                <a:ea typeface="Arial" charset="0"/>
                <a:cs typeface="Arial" charset="0"/>
              </a:rPr>
              <a:t>Emelnorte</a:t>
            </a:r>
            <a:r>
              <a:rPr lang="es-ES" sz="1900" dirty="0">
                <a:latin typeface="Arial" charset="0"/>
                <a:ea typeface="Arial" charset="0"/>
                <a:cs typeface="Arial" charset="0"/>
              </a:rPr>
              <a:t>; el monto de inversión fue de </a:t>
            </a:r>
            <a:r>
              <a:rPr lang="es-ES" sz="1900" b="1" dirty="0">
                <a:latin typeface="Arial" charset="0"/>
                <a:ea typeface="Arial" charset="0"/>
                <a:cs typeface="Arial" charset="0"/>
              </a:rPr>
              <a:t>1’344,918,44</a:t>
            </a:r>
            <a:r>
              <a:rPr lang="es-ES" sz="1900" dirty="0">
                <a:latin typeface="Arial" charset="0"/>
                <a:ea typeface="Arial" charset="0"/>
                <a:cs typeface="Arial" charset="0"/>
              </a:rPr>
              <a:t> y se instalaron 3006 luminarias nuevas.</a:t>
            </a:r>
            <a:endParaRPr lang="es-EC" sz="1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B4FC8F2-FED9-40D1-B9E0-31B1703F6861}"/>
              </a:ext>
            </a:extLst>
          </p:cNvPr>
          <p:cNvSpPr/>
          <p:nvPr/>
        </p:nvSpPr>
        <p:spPr>
          <a:xfrm>
            <a:off x="609600" y="3787010"/>
            <a:ext cx="458525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900" dirty="0">
                <a:latin typeface="Arial" charset="0"/>
                <a:ea typeface="Arial" charset="0"/>
                <a:cs typeface="Arial" charset="0"/>
              </a:rPr>
              <a:t>En mantenimiento de la red de Alumbrado público se realizaron inversiones por 168.712,09</a:t>
            </a:r>
            <a:endParaRPr lang="es-EC" sz="1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2" descr="ap">
            <a:extLst>
              <a:ext uri="{FF2B5EF4-FFF2-40B4-BE49-F238E27FC236}">
                <a16:creationId xmlns:a16="http://schemas.microsoft.com/office/drawing/2014/main" xmlns="" id="{D99EA837-EEE0-4711-823F-D010CA26A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t="10322" r="22028" b="12689"/>
          <a:stretch/>
        </p:blipFill>
        <p:spPr bwMode="auto">
          <a:xfrm>
            <a:off x="5662045" y="1406833"/>
            <a:ext cx="6062762" cy="410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8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Arial" charset="0"/>
                <a:ea typeface="Arial" charset="0"/>
                <a:cs typeface="Arial" charset="0"/>
              </a:rPr>
              <a:t>GESTI</a:t>
            </a:r>
            <a:r>
              <a:rPr lang="es-ES_tradnl" sz="2400" b="1" dirty="0" err="1">
                <a:latin typeface="Arial" charset="0"/>
                <a:ea typeface="Arial" charset="0"/>
                <a:cs typeface="Arial" charset="0"/>
              </a:rPr>
              <a:t>Ó</a:t>
            </a:r>
            <a:r>
              <a:rPr lang="es-ES" sz="2400" b="1" dirty="0">
                <a:latin typeface="Arial" charset="0"/>
                <a:ea typeface="Arial" charset="0"/>
                <a:cs typeface="Arial" charset="0"/>
              </a:rPr>
              <a:t>N</a:t>
            </a:r>
            <a:endParaRPr lang="es-EC" sz="2400" b="1" dirty="0">
              <a:latin typeface="Helvetica Neue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DACA9926-1610-4C0D-A62E-0C192A0D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30" y="1586117"/>
            <a:ext cx="5289992" cy="39098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s-ES" sz="2000" dirty="0">
                <a:latin typeface="Arial" charset="0"/>
                <a:ea typeface="Arial" charset="0"/>
                <a:cs typeface="Arial" charset="0"/>
              </a:rPr>
              <a:t>Emelnorte logró una facturación en el año 2017 de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52'849.551,81</a:t>
            </a:r>
          </a:p>
          <a:p>
            <a:pPr marL="0" indent="0">
              <a:lnSpc>
                <a:spcPct val="110000"/>
              </a:lnSpc>
              <a:buNone/>
            </a:pPr>
            <a:endParaRPr lang="es-EC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s-EC" sz="2000" dirty="0">
                <a:latin typeface="Arial" charset="0"/>
                <a:ea typeface="Arial" charset="0"/>
                <a:cs typeface="Arial" charset="0"/>
              </a:rPr>
              <a:t>Gracias a un mejor nivel de servicio</a:t>
            </a:r>
          </a:p>
          <a:p>
            <a:pPr lvl="1">
              <a:lnSpc>
                <a:spcPct val="110000"/>
              </a:lnSpc>
            </a:pPr>
            <a:r>
              <a:rPr lang="es-EC" sz="2000" dirty="0">
                <a:latin typeface="Arial" charset="0"/>
                <a:ea typeface="Arial" charset="0"/>
                <a:cs typeface="Arial" charset="0"/>
              </a:rPr>
              <a:t>Reducción de p</a:t>
            </a:r>
            <a:r>
              <a:rPr lang="es-ES_tradnl" sz="2000" dirty="0">
                <a:latin typeface="Arial" charset="0"/>
                <a:ea typeface="Arial" charset="0"/>
                <a:cs typeface="Arial" charset="0"/>
              </a:rPr>
              <a:t>é</a:t>
            </a:r>
            <a:r>
              <a:rPr lang="es-EC" sz="2000" dirty="0">
                <a:latin typeface="Arial" charset="0"/>
                <a:ea typeface="Arial" charset="0"/>
                <a:cs typeface="Arial" charset="0"/>
              </a:rPr>
              <a:t>rdidas de energía</a:t>
            </a:r>
          </a:p>
          <a:p>
            <a:pPr>
              <a:lnSpc>
                <a:spcPct val="110000"/>
              </a:lnSpc>
            </a:pPr>
            <a:endParaRPr lang="es-EC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s-EC" sz="2000" dirty="0">
                <a:latin typeface="Arial" charset="0"/>
                <a:ea typeface="Arial" charset="0"/>
                <a:cs typeface="Arial" charset="0"/>
              </a:rPr>
              <a:t>Trabajamos con un presupuesto total de operación de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80.684.798,76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s-ES_tradnl" sz="20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s-ES_tradnl" sz="2000" dirty="0">
                <a:latin typeface="Arial" charset="0"/>
                <a:ea typeface="Arial" charset="0"/>
                <a:cs typeface="Arial" charset="0"/>
              </a:rPr>
              <a:t>El cual permitió la ejecución de todas las acciones antes mencionados de una manera oportuna y eficiente.</a:t>
            </a:r>
            <a:endParaRPr lang="es-E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170" name="Picture 2" descr="Imagen relacionada">
            <a:extLst>
              <a:ext uri="{FF2B5EF4-FFF2-40B4-BE49-F238E27FC236}">
                <a16:creationId xmlns:a16="http://schemas.microsoft.com/office/drawing/2014/main" xmlns="" id="{2A8058E9-A42C-46D0-B34A-6C315E18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51" y="1586117"/>
            <a:ext cx="5569019" cy="4075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SECRETARÍA NACIONAL DE PLANIFICACIÓN Y DESARROLLO - SENPLADES </a:t>
            </a:r>
            <a:endParaRPr lang="es-EC" sz="2400" b="1" dirty="0">
              <a:latin typeface="Helvetica Neue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ADF77C88-5365-4E8D-B1D4-D5D70688D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746042"/>
              </p:ext>
            </p:extLst>
          </p:nvPr>
        </p:nvGraphicFramePr>
        <p:xfrm>
          <a:off x="1256013" y="2022101"/>
          <a:ext cx="9679973" cy="4154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917">
                  <a:extLst>
                    <a:ext uri="{9D8B030D-6E8A-4147-A177-3AD203B41FA5}">
                      <a16:colId xmlns:a16="http://schemas.microsoft.com/office/drawing/2014/main" xmlns="" val="274671215"/>
                    </a:ext>
                  </a:extLst>
                </a:gridCol>
                <a:gridCol w="1706540">
                  <a:extLst>
                    <a:ext uri="{9D8B030D-6E8A-4147-A177-3AD203B41FA5}">
                      <a16:colId xmlns:a16="http://schemas.microsoft.com/office/drawing/2014/main" xmlns="" val="3822009227"/>
                    </a:ext>
                  </a:extLst>
                </a:gridCol>
                <a:gridCol w="2384480">
                  <a:extLst>
                    <a:ext uri="{9D8B030D-6E8A-4147-A177-3AD203B41FA5}">
                      <a16:colId xmlns:a16="http://schemas.microsoft.com/office/drawing/2014/main" xmlns="" val="873628658"/>
                    </a:ext>
                  </a:extLst>
                </a:gridCol>
                <a:gridCol w="1407012">
                  <a:extLst>
                    <a:ext uri="{9D8B030D-6E8A-4147-A177-3AD203B41FA5}">
                      <a16:colId xmlns:a16="http://schemas.microsoft.com/office/drawing/2014/main" xmlns="" val="1610421287"/>
                    </a:ext>
                  </a:extLst>
                </a:gridCol>
                <a:gridCol w="1407012">
                  <a:extLst>
                    <a:ext uri="{9D8B030D-6E8A-4147-A177-3AD203B41FA5}">
                      <a16:colId xmlns:a16="http://schemas.microsoft.com/office/drawing/2014/main" xmlns="" val="258257974"/>
                    </a:ext>
                  </a:extLst>
                </a:gridCol>
                <a:gridCol w="1407012">
                  <a:extLst>
                    <a:ext uri="{9D8B030D-6E8A-4147-A177-3AD203B41FA5}">
                      <a16:colId xmlns:a16="http://schemas.microsoft.com/office/drawing/2014/main" xmlns="" val="685702195"/>
                    </a:ext>
                  </a:extLst>
                </a:gridCol>
              </a:tblGrid>
              <a:tr h="67009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EJERCICIO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PROVINCIA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CANTÓN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ASIGNADO INICIAL 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CODIFICADO 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DEVENGADO 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0396225"/>
                  </a:ext>
                </a:extLst>
              </a:tr>
              <a:tr h="473618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1" u="none" strike="noStrike" dirty="0">
                          <a:effectLst/>
                        </a:rPr>
                        <a:t>2017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IMBABURA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ANTONIO ANTE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                       -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>
                          <a:effectLst/>
                        </a:rPr>
                        <a:t>                      121,613.73 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      116,232.51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extLst>
                  <a:ext uri="{0D108BD9-81ED-4DB2-BD59-A6C34878D82A}">
                    <a16:rowId xmlns:a16="http://schemas.microsoft.com/office/drawing/2014/main" xmlns="" val="102584254"/>
                  </a:ext>
                </a:extLst>
              </a:tr>
              <a:tr h="473618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1" u="none" strike="noStrike" dirty="0">
                          <a:effectLst/>
                        </a:rPr>
                        <a:t>2017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 dirty="0">
                          <a:effectLst/>
                        </a:rPr>
                        <a:t>IMBABURA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COTACACHI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      206,995.09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  5,723,258.33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>
                          <a:effectLst/>
                        </a:rPr>
                        <a:t>                  4,388,797.26 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extLst>
                  <a:ext uri="{0D108BD9-81ED-4DB2-BD59-A6C34878D82A}">
                    <a16:rowId xmlns:a16="http://schemas.microsoft.com/office/drawing/2014/main" xmlns="" val="3016925355"/>
                  </a:ext>
                </a:extLst>
              </a:tr>
              <a:tr h="473618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1" u="none" strike="noStrike">
                          <a:effectLst/>
                        </a:rPr>
                        <a:t>2017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 dirty="0">
                          <a:effectLst/>
                        </a:rPr>
                        <a:t>IMBABURA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 dirty="0">
                          <a:effectLst/>
                        </a:rPr>
                        <a:t>IBARRA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>
                          <a:effectLst/>
                        </a:rPr>
                        <a:t>                  3,204,874.59 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86,658,816.46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>
                          <a:effectLst/>
                        </a:rPr>
                        <a:t>                78,028,925.65 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extLst>
                  <a:ext uri="{0D108BD9-81ED-4DB2-BD59-A6C34878D82A}">
                    <a16:rowId xmlns:a16="http://schemas.microsoft.com/office/drawing/2014/main" xmlns="" val="1890620841"/>
                  </a:ext>
                </a:extLst>
              </a:tr>
              <a:tr h="473618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1" u="none" strike="noStrike">
                          <a:effectLst/>
                        </a:rPr>
                        <a:t>2017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IMBABURA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 dirty="0">
                          <a:effectLst/>
                        </a:rPr>
                        <a:t>IMBABURA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46,249,999.07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10,267,163.66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>
                          <a:effectLst/>
                        </a:rPr>
                        <a:t>                  9,963,729.93 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extLst>
                  <a:ext uri="{0D108BD9-81ED-4DB2-BD59-A6C34878D82A}">
                    <a16:rowId xmlns:a16="http://schemas.microsoft.com/office/drawing/2014/main" xmlns="" val="2168456732"/>
                  </a:ext>
                </a:extLst>
              </a:tr>
              <a:tr h="473618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1" u="none" strike="noStrike">
                          <a:effectLst/>
                        </a:rPr>
                        <a:t>2017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IMBABURA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OTAVALO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        57,029.19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  5,312,082.79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  1,845,784.14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extLst>
                  <a:ext uri="{0D108BD9-81ED-4DB2-BD59-A6C34878D82A}">
                    <a16:rowId xmlns:a16="http://schemas.microsoft.com/office/drawing/2014/main" xmlns="" val="2046655148"/>
                  </a:ext>
                </a:extLst>
              </a:tr>
              <a:tr h="473618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1" u="none" strike="noStrike">
                          <a:effectLst/>
                        </a:rPr>
                        <a:t>2017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IMBABURA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x-none" sz="1600" b="1" u="none" strike="noStrike">
                          <a:effectLst/>
                        </a:rPr>
                        <a:t>SAN MIGUEL DE URCUQUI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>
                          <a:effectLst/>
                        </a:rPr>
                        <a:t>             130,708,106.27 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97,661,292.57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effectLst/>
                        </a:rPr>
                        <a:t>                39,879,157.70 </a:t>
                      </a:r>
                      <a:endParaRPr lang="x-non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b"/>
                </a:tc>
                <a:extLst>
                  <a:ext uri="{0D108BD9-81ED-4DB2-BD59-A6C34878D82A}">
                    <a16:rowId xmlns:a16="http://schemas.microsoft.com/office/drawing/2014/main" xmlns="" val="1355897140"/>
                  </a:ext>
                </a:extLst>
              </a:tr>
              <a:tr h="47361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TOTAL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477" marR="97477" marT="48738" marB="48738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180,427,004.21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205,744,227.54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134,222,627.19 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54" marR="10154" marT="10154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3133365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D7FE8CE-AE34-42AA-98BC-7F0D3DB78610}"/>
              </a:ext>
            </a:extLst>
          </p:cNvPr>
          <p:cNvSpPr/>
          <p:nvPr/>
        </p:nvSpPr>
        <p:spPr>
          <a:xfrm>
            <a:off x="3299792" y="1378137"/>
            <a:ext cx="6122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EJECUCIÓN PRESUPUESTARIA IMBABURA 2017</a:t>
            </a:r>
          </a:p>
        </p:txBody>
      </p:sp>
    </p:spTree>
    <p:extLst>
      <p:ext uri="{BB962C8B-B14F-4D97-AF65-F5344CB8AC3E}">
        <p14:creationId xmlns:p14="http://schemas.microsoft.com/office/powerpoint/2010/main" val="1777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PROYECTO NACIONAL DE GANADERÍA SOSTENIBLE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399245" y="1068946"/>
            <a:ext cx="3618963" cy="448371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1800" b="1" i="1" dirty="0">
                <a:latin typeface="Helvetica Neue"/>
              </a:rPr>
              <a:t>MINISTERIO DE AGRICULTURA Y GANADERÍA</a:t>
            </a:r>
            <a:endParaRPr lang="es-ES" sz="1800" b="1" i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EJECUCIÓN:</a:t>
            </a:r>
          </a:p>
          <a:p>
            <a:pPr marL="0" indent="0" algn="just">
              <a:buNone/>
            </a:pPr>
            <a:r>
              <a:rPr lang="es-ES" sz="1800" dirty="0">
                <a:latin typeface="Helvetica Neue"/>
              </a:rPr>
              <a:t>94%</a:t>
            </a:r>
          </a:p>
          <a:p>
            <a:pPr marL="0" indent="0" algn="just">
              <a:buNone/>
            </a:pPr>
            <a:r>
              <a:rPr lang="es-ES" sz="1800" dirty="0">
                <a:latin typeface="Helvetica Neue"/>
              </a:rPr>
              <a:t> </a:t>
            </a: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INVERSIÓN: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74.806.221,49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Toda la provincia de Imbabura</a:t>
            </a:r>
          </a:p>
        </p:txBody>
      </p:sp>
      <p:pic>
        <p:nvPicPr>
          <p:cNvPr id="2050" name="Picture 2" descr="Resultado de imagen para Proyecto Nacional de Ganadería Sostenible">
            <a:extLst>
              <a:ext uri="{FF2B5EF4-FFF2-40B4-BE49-F238E27FC236}">
                <a16:creationId xmlns:a16="http://schemas.microsoft.com/office/drawing/2014/main" xmlns="" id="{E77F9BBB-B203-49C3-B771-A630BECD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29" y="1402658"/>
            <a:ext cx="7273458" cy="45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 fontScale="90000"/>
          </a:bodyPr>
          <a:lstStyle/>
          <a:p>
            <a:pPr algn="ctr"/>
            <a:r>
              <a:rPr lang="x-none" sz="2400" b="1" dirty="0">
                <a:latin typeface="Helvetica Neue"/>
              </a:rPr>
              <a:t>ACCESO A TIERRAS DE LOS PRODUCTORES FAMILIARES Y LEGALIZACIÓN MASIVA DE TIERRAS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236372"/>
            <a:ext cx="3762422" cy="4316289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x-none" sz="1800" b="1" i="1" dirty="0">
                <a:latin typeface="Helvetica Neue"/>
              </a:rPr>
              <a:t>MINISTERIO DE AGRICULTURA Y GANADERÍA</a:t>
            </a:r>
            <a:endParaRPr lang="es-ES" sz="1800" b="1" i="1" dirty="0">
              <a:latin typeface="Helvetica Neue"/>
            </a:endParaRPr>
          </a:p>
          <a:p>
            <a:pPr marL="0" indent="0" algn="just">
              <a:buNone/>
            </a:pPr>
            <a:endParaRPr lang="x-none" sz="1800" b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EJECUCIÓN:</a:t>
            </a:r>
          </a:p>
          <a:p>
            <a:pPr marL="0" indent="0" algn="just">
              <a:buNone/>
            </a:pPr>
            <a:r>
              <a:rPr lang="es-ES" sz="1800" dirty="0">
                <a:latin typeface="Helvetica Neue"/>
              </a:rPr>
              <a:t> 96%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INVERSIÓN: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97.186.160,08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Toda la provincia de Imbabura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346DA2E-522E-4487-8351-9E54AA6D9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24" y="1561712"/>
            <a:ext cx="6450495" cy="43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MINISTERO DE TRANSPORTE Y OBRAS PÚBLICAS</a:t>
            </a:r>
            <a:endParaRPr lang="es-EC" sz="2400" b="1" dirty="0">
              <a:latin typeface="Helvetica Neue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A23DBA1-6733-4351-A8C7-65A7AE4AB0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8" y="1399553"/>
            <a:ext cx="8849641" cy="43121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Resultado de imagen para MTOP TRABAJO VIAL">
            <a:extLst>
              <a:ext uri="{FF2B5EF4-FFF2-40B4-BE49-F238E27FC236}">
                <a16:creationId xmlns:a16="http://schemas.microsoft.com/office/drawing/2014/main" xmlns="" id="{B3F69BAE-B49F-4F05-9150-FAA6D5779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655983" cy="6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3" name="AutoShape 4" descr="Resultado de imagen para MTOP TRABAJO VIAL">
            <a:extLst>
              <a:ext uri="{FF2B5EF4-FFF2-40B4-BE49-F238E27FC236}">
                <a16:creationId xmlns:a16="http://schemas.microsoft.com/office/drawing/2014/main" xmlns="" id="{515476D2-8BA2-4FBC-B682-4B30DF426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C859062-96C2-422B-94A5-05668228F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4" r="69668" b="-4"/>
          <a:stretch/>
        </p:blipFill>
        <p:spPr>
          <a:xfrm>
            <a:off x="9504882" y="1399553"/>
            <a:ext cx="2464904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GABINETES PROVINCIALES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18941" y="2859110"/>
            <a:ext cx="3503053" cy="1196238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13 realizados con la participación de los representantes del Ejecutivo Desconcentrado.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BEC1A4B-265A-4F45-8140-EE1F8ADB8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/>
          <a:stretch/>
        </p:blipFill>
        <p:spPr>
          <a:xfrm>
            <a:off x="4054168" y="1521928"/>
            <a:ext cx="7172632" cy="445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MINISTERO DE TRANSPORTE Y OBRAS PÚBLICAS</a:t>
            </a:r>
            <a:endParaRPr lang="es-EC" sz="2400" b="1" dirty="0">
              <a:latin typeface="Helvetica Neue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0FFD555-75BF-44C5-9F84-74322857C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8" y="1521927"/>
            <a:ext cx="9012514" cy="452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A8B302A-47C2-42F8-BF98-5A750F88FA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1" t="11194" r="4203"/>
          <a:stretch/>
        </p:blipFill>
        <p:spPr>
          <a:xfrm>
            <a:off x="9316742" y="1417982"/>
            <a:ext cx="2690192" cy="478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8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565756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CONSTRUCCIÓN DE LA PRIMERA FASE DEL PARQUE DEL LAGO SAN PABLO 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210614"/>
            <a:ext cx="3762422" cy="448536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1800" b="1" i="1" dirty="0">
                <a:latin typeface="Helvetica Neue"/>
              </a:rPr>
              <a:t>MINISTERIO DE TURISMO </a:t>
            </a:r>
            <a:endParaRPr lang="es-ES" sz="1800" b="1" i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EJECUCIÓN:</a:t>
            </a:r>
          </a:p>
          <a:p>
            <a:pPr marL="0" indent="0" algn="just">
              <a:buNone/>
            </a:pPr>
            <a:r>
              <a:rPr lang="es-ES" sz="1800" dirty="0">
                <a:latin typeface="Helvetica Neue"/>
              </a:rPr>
              <a:t> 26%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INVERSIÓN: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1.015.691,98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Cantón Otavalo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C5D23EF-FA10-446B-AAA0-24C59418A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r="6488"/>
          <a:stretch/>
        </p:blipFill>
        <p:spPr>
          <a:xfrm>
            <a:off x="4900822" y="1709926"/>
            <a:ext cx="6350274" cy="42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565756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GESTIÓN ADMINISTRATIVA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621432"/>
            <a:ext cx="3762422" cy="448536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1800" b="1" i="1" dirty="0">
                <a:latin typeface="Helvetica Neue"/>
              </a:rPr>
              <a:t>INSTITUTO ECUATORIANO DE SEGURIDAD SOCIAL</a:t>
            </a:r>
            <a:endParaRPr lang="es-ES" sz="1800" b="1" i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PRESUPUESTO EJECUTADO: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26.381.391,37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Toda la población de la provincia.</a:t>
            </a:r>
          </a:p>
        </p:txBody>
      </p:sp>
      <p:pic>
        <p:nvPicPr>
          <p:cNvPr id="6146" name="Picture 2" descr="Resultado de imagen para iess atencion">
            <a:extLst>
              <a:ext uri="{FF2B5EF4-FFF2-40B4-BE49-F238E27FC236}">
                <a16:creationId xmlns:a16="http://schemas.microsoft.com/office/drawing/2014/main" xmlns="" id="{A208F174-D424-490D-9ADF-715D0EF66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/>
          <a:stretch/>
        </p:blipFill>
        <p:spPr bwMode="auto">
          <a:xfrm>
            <a:off x="4797288" y="1714985"/>
            <a:ext cx="6736500" cy="41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274208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GESTIÓN ADMINISTRATIVA</a:t>
            </a:r>
            <a:endParaRPr lang="es-EC" sz="2400" b="1" dirty="0">
              <a:latin typeface="Helvetica Neue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E12A147C-5C5B-4D76-BF65-D9F56DFB7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085884"/>
              </p:ext>
            </p:extLst>
          </p:nvPr>
        </p:nvGraphicFramePr>
        <p:xfrm>
          <a:off x="993912" y="1114052"/>
          <a:ext cx="6255284" cy="498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r:id="rId4" imgW="8469720" imgH="6755400" progId="">
                  <p:embed/>
                </p:oleObj>
              </mc:Choice>
              <mc:Fallback>
                <p:oleObj r:id="rId4" imgW="8469720" imgH="6755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3912" y="1114052"/>
                        <a:ext cx="6255284" cy="4989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xmlns="" id="{62805C8E-E7FA-4529-AC66-6FAE40287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694481"/>
              </p:ext>
            </p:extLst>
          </p:nvPr>
        </p:nvGraphicFramePr>
        <p:xfrm>
          <a:off x="7791607" y="1104866"/>
          <a:ext cx="3171825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r:id="rId6" imgW="3171240" imgH="5695200" progId="">
                  <p:embed/>
                </p:oleObj>
              </mc:Choice>
              <mc:Fallback>
                <p:oleObj r:id="rId6" imgW="3171240" imgH="5695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91607" y="1104866"/>
                        <a:ext cx="3171825" cy="569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12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9F69782E-1F52-4490-9331-E746C3A786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540106"/>
              </p:ext>
            </p:extLst>
          </p:nvPr>
        </p:nvGraphicFramePr>
        <p:xfrm>
          <a:off x="835437" y="1179099"/>
          <a:ext cx="4902200" cy="484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4" imgW="5625360" imgH="5561640" progId="">
                  <p:embed/>
                </p:oleObj>
              </mc:Choice>
              <mc:Fallback>
                <p:oleObj r:id="rId4" imgW="5625360" imgH="5561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5437" y="1179099"/>
                        <a:ext cx="4902200" cy="484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395382" y="901078"/>
            <a:ext cx="7401232" cy="55604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ACREDITACIÓN INTERNACIONAL DE CANADÁ</a:t>
            </a:r>
            <a:endParaRPr lang="es-EC" sz="2400" b="1" dirty="0">
              <a:latin typeface="Helvetica Neue"/>
            </a:endParaRPr>
          </a:p>
        </p:txBody>
      </p:sp>
      <p:pic>
        <p:nvPicPr>
          <p:cNvPr id="2050" name="Picture 2" descr="Resultado de imagen para atencion al cliente IESS">
            <a:extLst>
              <a:ext uri="{FF2B5EF4-FFF2-40B4-BE49-F238E27FC236}">
                <a16:creationId xmlns:a16="http://schemas.microsoft.com/office/drawing/2014/main" xmlns="" id="{97D63755-FBB8-4A76-B48B-74A9660FB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278" r="27466"/>
          <a:stretch/>
        </p:blipFill>
        <p:spPr bwMode="auto">
          <a:xfrm>
            <a:off x="5674017" y="1630017"/>
            <a:ext cx="6044855" cy="41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565756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CRÉDITOS OTORGADOS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351722"/>
            <a:ext cx="3762422" cy="475507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1800" b="1" i="1" dirty="0">
                <a:latin typeface="Helvetica Neue"/>
              </a:rPr>
              <a:t>SECRETARÍA DEL AGUA</a:t>
            </a:r>
            <a:endParaRPr lang="es-ES" sz="1800" b="1" dirty="0">
              <a:latin typeface="Helvetica Neue"/>
            </a:endParaRPr>
          </a:p>
          <a:p>
            <a:pPr marL="0" indent="0">
              <a:buNone/>
            </a:pPr>
            <a:endParaRPr lang="es-ES" sz="1800" dirty="0">
              <a:latin typeface="Helvetica Neue"/>
            </a:endParaRPr>
          </a:p>
          <a:p>
            <a:pPr marL="0" lvl="0" indent="0">
              <a:buNone/>
            </a:pPr>
            <a:r>
              <a:rPr lang="es-ES" sz="1800" b="1" dirty="0">
                <a:latin typeface="Helvetica Neue"/>
              </a:rPr>
              <a:t>PRESUPUESTO EJECUTADO:</a:t>
            </a:r>
          </a:p>
          <a:p>
            <a:pPr marL="0" lvl="0" indent="0">
              <a:buNone/>
            </a:pPr>
            <a:r>
              <a:rPr lang="x-none" sz="1800" dirty="0">
                <a:latin typeface="Helvetica Neue"/>
              </a:rPr>
              <a:t>GADS de la provincia 2,078,076,10</a:t>
            </a:r>
          </a:p>
          <a:p>
            <a:pPr marL="0" lvl="0" indent="0">
              <a:buNone/>
            </a:pPr>
            <a:endParaRPr lang="x-none" sz="1800" dirty="0">
              <a:latin typeface="Helvetica Neue"/>
            </a:endParaRPr>
          </a:p>
          <a:p>
            <a:pPr marL="0" lvl="0" indent="0">
              <a:buNone/>
            </a:pPr>
            <a:r>
              <a:rPr lang="x-none" sz="1800" b="1" dirty="0">
                <a:latin typeface="Helvetica Neue"/>
              </a:rPr>
              <a:t>PROYECCIÓN 2018:</a:t>
            </a:r>
          </a:p>
          <a:p>
            <a:pPr marL="0" lvl="0" indent="0">
              <a:buNone/>
            </a:pPr>
            <a:r>
              <a:rPr lang="x-none" sz="1800" dirty="0">
                <a:latin typeface="Helvetica Neue"/>
              </a:rPr>
              <a:t>Proyecto Pesillo Imbabura</a:t>
            </a:r>
          </a:p>
          <a:p>
            <a:pPr marL="0" lvl="0" indent="0">
              <a:buNone/>
            </a:pPr>
            <a:r>
              <a:rPr lang="x-none" sz="1800" dirty="0">
                <a:latin typeface="Helvetica Neue"/>
              </a:rPr>
              <a:t>47.600.000,00</a:t>
            </a:r>
          </a:p>
          <a:p>
            <a:pPr marL="0" lvl="0" indent="0">
              <a:buNone/>
            </a:pPr>
            <a:endParaRPr lang="x-none" sz="1800" dirty="0">
              <a:latin typeface="Helvetica Neue"/>
            </a:endParaRPr>
          </a:p>
          <a:p>
            <a:pPr marL="0" lvl="0" indent="0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>
              <a:buNone/>
            </a:pPr>
            <a:r>
              <a:rPr lang="x-none" sz="1800">
                <a:latin typeface="Helvetica Neue"/>
              </a:rPr>
              <a:t>250.000 </a:t>
            </a:r>
            <a:r>
              <a:rPr lang="x-none" sz="1800" dirty="0">
                <a:latin typeface="Helvetica Neue"/>
              </a:rPr>
              <a:t>pertenecientes a Imbabura y Pichincha</a:t>
            </a:r>
          </a:p>
          <a:p>
            <a:pPr marL="0" lvl="0" indent="0">
              <a:buNone/>
            </a:pPr>
            <a:endParaRPr lang="x-none" sz="1800" dirty="0">
              <a:latin typeface="Helvetica Neue"/>
            </a:endParaRPr>
          </a:p>
          <a:p>
            <a:pPr marL="0" lvl="0" indent="0">
              <a:buNone/>
            </a:pPr>
            <a:endParaRPr lang="x-none" sz="1800" dirty="0">
              <a:latin typeface="Helvetica Neue"/>
            </a:endParaRPr>
          </a:p>
        </p:txBody>
      </p:sp>
      <p:pic>
        <p:nvPicPr>
          <p:cNvPr id="8194" name="Picture 2" descr="Resultado de imagen para pesillo imbabura">
            <a:extLst>
              <a:ext uri="{FF2B5EF4-FFF2-40B4-BE49-F238E27FC236}">
                <a16:creationId xmlns:a16="http://schemas.microsoft.com/office/drawing/2014/main" xmlns="" id="{39EF9FF2-3C08-41FD-91E3-CD8CEF7A0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161" y="1510748"/>
            <a:ext cx="5872312" cy="44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73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195348" y="221200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VIABILIDADES TÉCNICAS 2017</a:t>
            </a:r>
            <a:endParaRPr lang="es-EC" sz="2400" b="1" dirty="0">
              <a:latin typeface="Helvetica Neue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CE329CAB-3EDF-4B89-9ECA-73FB5C0AE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99124"/>
              </p:ext>
            </p:extLst>
          </p:nvPr>
        </p:nvGraphicFramePr>
        <p:xfrm>
          <a:off x="1292088" y="1357617"/>
          <a:ext cx="9607824" cy="474870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01421">
                  <a:extLst>
                    <a:ext uri="{9D8B030D-6E8A-4147-A177-3AD203B41FA5}">
                      <a16:colId xmlns:a16="http://schemas.microsoft.com/office/drawing/2014/main" xmlns="" val="599419447"/>
                    </a:ext>
                  </a:extLst>
                </a:gridCol>
                <a:gridCol w="2401421">
                  <a:extLst>
                    <a:ext uri="{9D8B030D-6E8A-4147-A177-3AD203B41FA5}">
                      <a16:colId xmlns:a16="http://schemas.microsoft.com/office/drawing/2014/main" xmlns="" val="3458649963"/>
                    </a:ext>
                  </a:extLst>
                </a:gridCol>
                <a:gridCol w="2402491">
                  <a:extLst>
                    <a:ext uri="{9D8B030D-6E8A-4147-A177-3AD203B41FA5}">
                      <a16:colId xmlns:a16="http://schemas.microsoft.com/office/drawing/2014/main" xmlns="" val="1148824902"/>
                    </a:ext>
                  </a:extLst>
                </a:gridCol>
                <a:gridCol w="2402491">
                  <a:extLst>
                    <a:ext uri="{9D8B030D-6E8A-4147-A177-3AD203B41FA5}">
                      <a16:colId xmlns:a16="http://schemas.microsoft.com/office/drawing/2014/main" xmlns="" val="1688542814"/>
                    </a:ext>
                  </a:extLst>
                </a:gridCol>
              </a:tblGrid>
              <a:tr h="573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INSTITUCION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PROYECTO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COMUNIDAD</a:t>
                      </a:r>
                      <a:endParaRPr lang="x-non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MONTO APROBADO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6376098"/>
                  </a:ext>
                </a:extLst>
              </a:tr>
              <a:tr h="69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GADM  OTAVALO/EMAPAO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ALCANTARILLADO SANITARIO Y UBS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VARIAS COMUNIDADES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758.261,63</a:t>
                      </a:r>
                      <a:endParaRPr lang="x-non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997854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GADM  OTAVALO/EMAPAO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AGUA POTABLE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ABATAG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              35.961,92   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86144293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GADM  OTAVALO/EMAPAO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ALCANTARILLADO SANITARIO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LOMAKUNGA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              90.609,66   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5027350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GADM  OTAVALO/EMAPAO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ALCANTARILLADO SANITARIO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GUALAVI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            456.403,59   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67725444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GADM  OTAVALO/EMAPAO</a:t>
                      </a:r>
                      <a:endParaRPr lang="x-non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ALCANTARILLADO SANITARIO</a:t>
                      </a:r>
                      <a:endParaRPr lang="x-non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PATALANGA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              61.533,96   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37503998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GADM  OTAVALO/EMAPAO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AGUA POTABLE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ANGLA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            119.151,25   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14740739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GADM  OTAVALO/EMAPAO</a:t>
                      </a:r>
                      <a:endParaRPr lang="x-non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AGUA POTABLE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REGIONAL ANGLA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            240.965,00   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76794460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 GADM OTAVALO 2017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 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 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1.762.887.01</a:t>
                      </a:r>
                      <a:endParaRPr lang="x-none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0759186"/>
                  </a:ext>
                </a:extLst>
              </a:tr>
              <a:tr h="69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GADM URCUQUI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PLANTA DE TRATAMIENTO DE AGUAS RESIDUALES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TUMBABIRO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90.248.92</a:t>
                      </a:r>
                      <a:endParaRPr lang="x-non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03479279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TOTAL GADM URCUQUI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x-none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x-none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</a:rPr>
                        <a:t>90.248.92</a:t>
                      </a:r>
                      <a:endParaRPr lang="x-none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124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1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195348" y="221200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TERMINOS DE REFERENCIA 2017</a:t>
            </a:r>
            <a:endParaRPr lang="es-EC" sz="2400" b="1" dirty="0">
              <a:latin typeface="Helvetica Neue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CE329CAB-3EDF-4B89-9ECA-73FB5C0AE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343770"/>
              </p:ext>
            </p:extLst>
          </p:nvPr>
        </p:nvGraphicFramePr>
        <p:xfrm>
          <a:off x="1292088" y="2550797"/>
          <a:ext cx="9607824" cy="366554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01421">
                  <a:extLst>
                    <a:ext uri="{9D8B030D-6E8A-4147-A177-3AD203B41FA5}">
                      <a16:colId xmlns:a16="http://schemas.microsoft.com/office/drawing/2014/main" xmlns="" val="599419447"/>
                    </a:ext>
                  </a:extLst>
                </a:gridCol>
                <a:gridCol w="2401421">
                  <a:extLst>
                    <a:ext uri="{9D8B030D-6E8A-4147-A177-3AD203B41FA5}">
                      <a16:colId xmlns:a16="http://schemas.microsoft.com/office/drawing/2014/main" xmlns="" val="3458649963"/>
                    </a:ext>
                  </a:extLst>
                </a:gridCol>
                <a:gridCol w="2402491">
                  <a:extLst>
                    <a:ext uri="{9D8B030D-6E8A-4147-A177-3AD203B41FA5}">
                      <a16:colId xmlns:a16="http://schemas.microsoft.com/office/drawing/2014/main" xmlns="" val="1148824902"/>
                    </a:ext>
                  </a:extLst>
                </a:gridCol>
                <a:gridCol w="2402491">
                  <a:extLst>
                    <a:ext uri="{9D8B030D-6E8A-4147-A177-3AD203B41FA5}">
                      <a16:colId xmlns:a16="http://schemas.microsoft.com/office/drawing/2014/main" xmlns="" val="1688542814"/>
                    </a:ext>
                  </a:extLst>
                </a:gridCol>
              </a:tblGrid>
              <a:tr h="573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INSTITUCION</a:t>
                      </a:r>
                      <a:endParaRPr lang="x-non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COMUNIDAD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MONTO APROBADO</a:t>
                      </a:r>
                      <a:endParaRPr lang="x-non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6376098"/>
                  </a:ext>
                </a:extLst>
              </a:tr>
              <a:tr h="69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GADM COTACACHI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TDR ESTUDIOS DE AGUA POTABLE Y ALCANTARILLADO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AZABI, LAS PALMAS, NANGULVI,BARCELONA, ASHAMBUELA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44.778,85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997854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GADM COTACACHI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READECUACION DE LOS SISTEMAS DE AGUA POTABLE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PIÑAN, GUANANI, LA LOMA, SAN ANTONIO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60.350.88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86144293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GADM COTACACHI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TDR ESTUDIOS AGUA POTABLE Y ALCANTARILLADO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CALLES ADYACENTES AL INSTITUTO SUPERIOR COTACACHI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30.680.00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5027350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GAD COTACACHI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135.809.73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67725444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GAD IBARRA/EMAPA I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ESTUDIOS DE FACTIBILIDAD Y DEFINITIVOS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CHOTA, CARPUELA, JUNCAL, LA PLAYA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89.132.50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37503998"/>
                  </a:ext>
                </a:extLst>
              </a:tr>
              <a:tr h="34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GAD IBARRA</a:t>
                      </a:r>
                      <a:endParaRPr lang="x-non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89.132.50</a:t>
                      </a:r>
                      <a:endParaRPr lang="x-none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4740739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1B0A619-1109-4668-BDFF-F871F99C446F}"/>
              </a:ext>
            </a:extLst>
          </p:cNvPr>
          <p:cNvSpPr/>
          <p:nvPr/>
        </p:nvSpPr>
        <p:spPr>
          <a:xfrm>
            <a:off x="1594625" y="1673828"/>
            <a:ext cx="9134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En este caso SENAGUA revisa y aprueba los </a:t>
            </a:r>
            <a:r>
              <a:rPr lang="es-EC" sz="2000" dirty="0" err="1"/>
              <a:t>TDRs</a:t>
            </a:r>
            <a:r>
              <a:rPr lang="es-EC" sz="2000" dirty="0"/>
              <a:t> de los estudios que los </a:t>
            </a:r>
          </a:p>
          <a:p>
            <a:pPr algn="ctr"/>
            <a:r>
              <a:rPr lang="es-EC" sz="2000" dirty="0"/>
              <a:t>municipios van a realizar con sus propios fondos.</a:t>
            </a: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38847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565756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CRÉDITOS OTORGADOS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621432"/>
            <a:ext cx="3762422" cy="448536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1800" b="1" i="1" dirty="0">
                <a:latin typeface="Helvetica Neue"/>
              </a:rPr>
              <a:t>BAN ECUADOR</a:t>
            </a:r>
            <a:endParaRPr lang="es-ES" sz="1800" b="1" i="1" dirty="0">
              <a:latin typeface="Helvetica Neue"/>
            </a:endParaRPr>
          </a:p>
          <a:p>
            <a:pPr mar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PRESUPUESTO EJECUTADO: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21.477.962,53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Población imbabureña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35B6721-AA95-4AF3-9555-3420ED630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63" y="1510748"/>
            <a:ext cx="5875109" cy="450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195348" y="221200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CRÉDITOS OTORGADOS</a:t>
            </a:r>
            <a:endParaRPr lang="es-EC" sz="2400" b="1" dirty="0">
              <a:latin typeface="Helvetica Neue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F4B0EA5B-77A9-495A-B6AA-CE4787B18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559141"/>
              </p:ext>
            </p:extLst>
          </p:nvPr>
        </p:nvGraphicFramePr>
        <p:xfrm>
          <a:off x="1027965" y="1659988"/>
          <a:ext cx="10136070" cy="35865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8690">
                  <a:extLst>
                    <a:ext uri="{9D8B030D-6E8A-4147-A177-3AD203B41FA5}">
                      <a16:colId xmlns:a16="http://schemas.microsoft.com/office/drawing/2014/main" xmlns="" val="500992592"/>
                    </a:ext>
                  </a:extLst>
                </a:gridCol>
                <a:gridCol w="3378690">
                  <a:extLst>
                    <a:ext uri="{9D8B030D-6E8A-4147-A177-3AD203B41FA5}">
                      <a16:colId xmlns:a16="http://schemas.microsoft.com/office/drawing/2014/main" xmlns="" val="541382363"/>
                    </a:ext>
                  </a:extLst>
                </a:gridCol>
                <a:gridCol w="3378690">
                  <a:extLst>
                    <a:ext uri="{9D8B030D-6E8A-4147-A177-3AD203B41FA5}">
                      <a16:colId xmlns:a16="http://schemas.microsoft.com/office/drawing/2014/main" xmlns="" val="2700022975"/>
                    </a:ext>
                  </a:extLst>
                </a:gridCol>
              </a:tblGrid>
              <a:tr h="7071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2400" dirty="0"/>
                        <a:t>CANTONES</a:t>
                      </a:r>
                      <a:endParaRPr lang="x-none" sz="2400" dirty="0"/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2400" dirty="0"/>
                        <a:t>NÚMERO</a:t>
                      </a:r>
                      <a:endParaRPr lang="x-none" sz="2400" dirty="0"/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2400" dirty="0"/>
                        <a:t>MONTO</a:t>
                      </a:r>
                      <a:endParaRPr lang="x-none" sz="2400" dirty="0"/>
                    </a:p>
                  </a:txBody>
                  <a:tcPr marL="114030" marR="114030" marT="57016" marB="57016"/>
                </a:tc>
                <a:extLst>
                  <a:ext uri="{0D108BD9-81ED-4DB2-BD59-A6C34878D82A}">
                    <a16:rowId xmlns:a16="http://schemas.microsoft.com/office/drawing/2014/main" xmlns="" val="1044090638"/>
                  </a:ext>
                </a:extLst>
              </a:tr>
              <a:tr h="462459">
                <a:tc>
                  <a:txBody>
                    <a:bodyPr/>
                    <a:lstStyle/>
                    <a:p>
                      <a:pPr lvl="1"/>
                      <a:r>
                        <a:rPr lang="es-ES" sz="2200"/>
                        <a:t>Antonio Ante</a:t>
                      </a:r>
                      <a:endParaRPr lang="x-none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435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2.466.375,23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extLst>
                  <a:ext uri="{0D108BD9-81ED-4DB2-BD59-A6C34878D82A}">
                    <a16:rowId xmlns:a16="http://schemas.microsoft.com/office/drawing/2014/main" xmlns="" val="913020246"/>
                  </a:ext>
                </a:extLst>
              </a:tr>
              <a:tr h="462459">
                <a:tc>
                  <a:txBody>
                    <a:bodyPr/>
                    <a:lstStyle/>
                    <a:p>
                      <a:pPr lvl="1"/>
                      <a:r>
                        <a:rPr lang="es-ES" sz="2200" dirty="0"/>
                        <a:t>Cotacachi</a:t>
                      </a:r>
                      <a:endParaRPr lang="x-none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415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4.388.482,84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extLst>
                  <a:ext uri="{0D108BD9-81ED-4DB2-BD59-A6C34878D82A}">
                    <a16:rowId xmlns:a16="http://schemas.microsoft.com/office/drawing/2014/main" xmlns="" val="3479537010"/>
                  </a:ext>
                </a:extLst>
              </a:tr>
              <a:tr h="462459">
                <a:tc>
                  <a:txBody>
                    <a:bodyPr/>
                    <a:lstStyle/>
                    <a:p>
                      <a:pPr lvl="1"/>
                      <a:r>
                        <a:rPr lang="es-ES" sz="2200" dirty="0"/>
                        <a:t>Ibarra</a:t>
                      </a:r>
                      <a:endParaRPr lang="x-none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1.476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9.381.686,75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extLst>
                  <a:ext uri="{0D108BD9-81ED-4DB2-BD59-A6C34878D82A}">
                    <a16:rowId xmlns:a16="http://schemas.microsoft.com/office/drawing/2014/main" xmlns="" val="2804959342"/>
                  </a:ext>
                </a:extLst>
              </a:tr>
              <a:tr h="462459">
                <a:tc>
                  <a:txBody>
                    <a:bodyPr/>
                    <a:lstStyle/>
                    <a:p>
                      <a:pPr lvl="1"/>
                      <a:r>
                        <a:rPr lang="es-ES" sz="2200" dirty="0"/>
                        <a:t>Otavalo</a:t>
                      </a:r>
                      <a:endParaRPr lang="x-none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452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4.041417,71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extLst>
                  <a:ext uri="{0D108BD9-81ED-4DB2-BD59-A6C34878D82A}">
                    <a16:rowId xmlns:a16="http://schemas.microsoft.com/office/drawing/2014/main" xmlns="" val="2011528396"/>
                  </a:ext>
                </a:extLst>
              </a:tr>
              <a:tr h="567107">
                <a:tc>
                  <a:txBody>
                    <a:bodyPr/>
                    <a:lstStyle/>
                    <a:p>
                      <a:pPr lvl="1"/>
                      <a:r>
                        <a:rPr lang="es-ES" sz="2200" dirty="0"/>
                        <a:t>Pimampiro</a:t>
                      </a:r>
                      <a:endParaRPr lang="x-none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200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1.200,000,00</a:t>
                      </a:r>
                      <a:endParaRPr lang="x-none" sz="2200" dirty="0"/>
                    </a:p>
                  </a:txBody>
                  <a:tcPr marL="114030" marR="114030" marT="57016" marB="57016"/>
                </a:tc>
                <a:extLst>
                  <a:ext uri="{0D108BD9-81ED-4DB2-BD59-A6C34878D82A}">
                    <a16:rowId xmlns:a16="http://schemas.microsoft.com/office/drawing/2014/main" xmlns="" val="1961637521"/>
                  </a:ext>
                </a:extLst>
              </a:tr>
              <a:tr h="462459">
                <a:tc>
                  <a:txBody>
                    <a:bodyPr/>
                    <a:lstStyle/>
                    <a:p>
                      <a:pPr lvl="1"/>
                      <a:r>
                        <a:rPr lang="es-ES" sz="2000" b="1" dirty="0"/>
                        <a:t>TOTAL</a:t>
                      </a:r>
                      <a:endParaRPr lang="x-none" sz="2000" b="1" dirty="0">
                        <a:latin typeface="+mn-lt"/>
                      </a:endParaRPr>
                    </a:p>
                  </a:txBody>
                  <a:tcPr marL="114030" marR="114030" marT="57016" marB="570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2,978</a:t>
                      </a:r>
                      <a:endParaRPr lang="x-none" sz="2000" b="1" dirty="0">
                        <a:latin typeface="+mn-lt"/>
                      </a:endParaRPr>
                    </a:p>
                  </a:txBody>
                  <a:tcPr marL="114030" marR="114030" marT="57016" marB="570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/>
                        <a:t>21.477.962,53</a:t>
                      </a:r>
                    </a:p>
                  </a:txBody>
                  <a:tcPr marL="114030" marR="114030" marT="57016" marB="57016" anchor="ctr"/>
                </a:tc>
                <a:extLst>
                  <a:ext uri="{0D108BD9-81ED-4DB2-BD59-A6C34878D82A}">
                    <a16:rowId xmlns:a16="http://schemas.microsoft.com/office/drawing/2014/main" xmlns="" val="2151992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4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FERIAS CIUDADANAS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569313" y="2802242"/>
            <a:ext cx="3762422" cy="1253106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6 realizadas en todos los cantones de la provincia, con la participación de las instituciones y la ciudadanía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CBAC62-06EC-48D1-9E0F-ED17FBF93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35" y="1348238"/>
            <a:ext cx="6972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565756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CRÉDITOS OTORGADOS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789043"/>
            <a:ext cx="3762422" cy="448536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1800" b="1" i="1" dirty="0">
                <a:latin typeface="Helvetica Neue"/>
              </a:rPr>
              <a:t>MINISTERIO DE DESARROLLO URBANO Y VIVIENDA</a:t>
            </a:r>
            <a:endParaRPr lang="es-ES" sz="1800" b="1" dirty="0">
              <a:latin typeface="Helvetica Neue"/>
            </a:endParaRP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INVERSIÓN: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765.000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80 Familias imbabureñas</a:t>
            </a:r>
          </a:p>
        </p:txBody>
      </p:sp>
      <p:pic>
        <p:nvPicPr>
          <p:cNvPr id="1026" name="Picture 2" descr="Resultado de imagen para entrega de casas miduvi">
            <a:extLst>
              <a:ext uri="{FF2B5EF4-FFF2-40B4-BE49-F238E27FC236}">
                <a16:creationId xmlns:a16="http://schemas.microsoft.com/office/drawing/2014/main" xmlns="" id="{98D761EF-E689-4C5E-895C-075F8685B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2"/>
          <a:stretch/>
        </p:blipFill>
        <p:spPr bwMode="auto">
          <a:xfrm>
            <a:off x="4886164" y="1789043"/>
            <a:ext cx="6647623" cy="37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0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221200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DESARROLLO INFANTIL INTEGRAL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2080592"/>
            <a:ext cx="2971641" cy="3154017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x-none" sz="1900" b="1" i="1" dirty="0">
                <a:latin typeface="Helvetica Neue"/>
              </a:rPr>
              <a:t>MINISTERIO DE INCLUSIÓN ECONÓMICA Y SOCIAL</a:t>
            </a:r>
          </a:p>
          <a:p>
            <a:pPr marL="0" lv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lv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PRESUPUESTO: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6.830.722,27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Niñez Imbabureña</a:t>
            </a:r>
          </a:p>
        </p:txBody>
      </p:sp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xmlns="" id="{50149010-D0C6-4E12-AA69-D7F90AC9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11" y="1457696"/>
            <a:ext cx="7401232" cy="41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221200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PERSONAS ADULTAS  MAYORES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2080592"/>
            <a:ext cx="2971641" cy="3154017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x-none" sz="1900" b="1" i="1" dirty="0">
                <a:latin typeface="Helvetica Neue"/>
              </a:rPr>
              <a:t>MINISTERIO DE INCLUSIÓN ECONÓMICA Y SOCIAL</a:t>
            </a:r>
          </a:p>
          <a:p>
            <a:pPr marL="0" lv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lv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PRESUPUESTO: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881.994,20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Adultos de toda la provincia</a:t>
            </a:r>
          </a:p>
        </p:txBody>
      </p:sp>
      <p:pic>
        <p:nvPicPr>
          <p:cNvPr id="4098" name="Picture 2" descr="Resultado de imagen para adultos mayores mies">
            <a:extLst>
              <a:ext uri="{FF2B5EF4-FFF2-40B4-BE49-F238E27FC236}">
                <a16:creationId xmlns:a16="http://schemas.microsoft.com/office/drawing/2014/main" xmlns="" id="{E19CB621-B075-4C20-9CAC-BEE998665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87" y="1387800"/>
            <a:ext cx="6736500" cy="447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221200"/>
            <a:ext cx="7401232" cy="944992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PERSONAS CON DISCAPACIDAD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789044"/>
            <a:ext cx="2971641" cy="3445566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x-none" sz="1900" i="1" dirty="0">
                <a:latin typeface="Helvetica Neue"/>
              </a:rPr>
              <a:t>MINISTERIO DE INCLUSIÓN ECONÓMICA Y SOCIAL</a:t>
            </a:r>
          </a:p>
          <a:p>
            <a:pPr marL="0" lv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lvl="0" indent="0" algn="just">
              <a:buNone/>
            </a:pPr>
            <a:endParaRPr lang="es-ES" sz="1800" b="1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PRESUPUESTO: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439.267,98</a:t>
            </a:r>
          </a:p>
          <a:p>
            <a:pPr marL="0" lvl="0" indent="0" algn="just">
              <a:buNone/>
            </a:pPr>
            <a:endParaRPr lang="x-none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x-none" sz="1800" b="1" dirty="0">
                <a:latin typeface="Helvetica Neue"/>
              </a:rPr>
              <a:t>BENEFICIARIOS:</a:t>
            </a:r>
          </a:p>
          <a:p>
            <a:pPr marL="0" lvl="0" indent="0" algn="just">
              <a:buNone/>
            </a:pPr>
            <a:r>
              <a:rPr lang="x-none" sz="1800" dirty="0">
                <a:latin typeface="Helvetica Neue"/>
              </a:rPr>
              <a:t>Población de toda la provincia</a:t>
            </a:r>
          </a:p>
        </p:txBody>
      </p:sp>
      <p:pic>
        <p:nvPicPr>
          <p:cNvPr id="5122" name="Picture 2" descr="Resultado de imagen para adultos mayores mies">
            <a:extLst>
              <a:ext uri="{FF2B5EF4-FFF2-40B4-BE49-F238E27FC236}">
                <a16:creationId xmlns:a16="http://schemas.microsoft.com/office/drawing/2014/main" xmlns="" id="{CB39C02A-C400-418C-BCF9-CAF563888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73" y="1515060"/>
            <a:ext cx="7401232" cy="41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6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9E333FE-2B31-4257-8F2C-E3442AF03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B0E7D8-B63C-449F-B57E-19B4C261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79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x-none" sz="4000" b="1" dirty="0">
                <a:latin typeface="Helvetica LT" panose="02000503040000020004" pitchFamily="2" charset="0"/>
              </a:rPr>
              <a:t>OBRAS EN YACHAY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542D4A7-FCEF-4B28-8AB6-DAB0CF583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3"/>
          <a:stretch/>
        </p:blipFill>
        <p:spPr>
          <a:xfrm>
            <a:off x="1334224" y="1828800"/>
            <a:ext cx="9523551" cy="36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BAFC33EC-EBCB-45C0-8A40-6BF1E2CA7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131073"/>
              </p:ext>
            </p:extLst>
          </p:nvPr>
        </p:nvGraphicFramePr>
        <p:xfrm>
          <a:off x="945332" y="2407780"/>
          <a:ext cx="9925869" cy="29661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50668">
                  <a:extLst>
                    <a:ext uri="{9D8B030D-6E8A-4147-A177-3AD203B41FA5}">
                      <a16:colId xmlns:a16="http://schemas.microsoft.com/office/drawing/2014/main" xmlns="" val="2978742293"/>
                    </a:ext>
                  </a:extLst>
                </a:gridCol>
                <a:gridCol w="2404522">
                  <a:extLst>
                    <a:ext uri="{9D8B030D-6E8A-4147-A177-3AD203B41FA5}">
                      <a16:colId xmlns:a16="http://schemas.microsoft.com/office/drawing/2014/main" xmlns="" val="1775496211"/>
                    </a:ext>
                  </a:extLst>
                </a:gridCol>
                <a:gridCol w="2370679">
                  <a:extLst>
                    <a:ext uri="{9D8B030D-6E8A-4147-A177-3AD203B41FA5}">
                      <a16:colId xmlns:a16="http://schemas.microsoft.com/office/drawing/2014/main" xmlns="" val="1567492615"/>
                    </a:ext>
                  </a:extLst>
                </a:gridCol>
              </a:tblGrid>
              <a:tr h="741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CATEGORÍA</a:t>
                      </a:r>
                      <a:endParaRPr lang="x-none" sz="24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EJECUTADO 2017 </a:t>
                      </a:r>
                      <a:endParaRPr lang="x-none" sz="24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POA 2018 </a:t>
                      </a:r>
                      <a:endParaRPr lang="x-none" sz="24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182428404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CIUDAD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17.336.709,76</a:t>
                      </a:r>
                      <a:endParaRPr kumimoji="0" 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 LT" panose="02000503040000020004" pitchFamily="2" charset="0"/>
                        <a:ea typeface="+mn-ea"/>
                        <a:cs typeface="+mn-cs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50.099.877,32</a:t>
                      </a:r>
                      <a:endParaRPr kumimoji="0" lang="x-non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 LT" panose="02000503040000020004" pitchFamily="2" charset="0"/>
                        <a:ea typeface="+mn-ea"/>
                        <a:cs typeface="+mn-cs"/>
                      </a:endParaRPr>
                    </a:p>
                  </a:txBody>
                  <a:tcPr marL="104032" marR="104032" marT="52016" marB="52016" anchor="ctr"/>
                </a:tc>
                <a:extLst>
                  <a:ext uri="{0D108BD9-81ED-4DB2-BD59-A6C34878D82A}">
                    <a16:rowId xmlns:a16="http://schemas.microsoft.com/office/drawing/2014/main" xmlns="" val="1491663263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PARQUE TECNOLÓGICO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6.044.010,84  </a:t>
                      </a:r>
                      <a:endParaRPr lang="x-none" sz="1400" dirty="0">
                        <a:latin typeface="Helvetica LT" panose="02000503040000020004" pitchFamily="2" charset="0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2.328.431,05</a:t>
                      </a:r>
                      <a:endParaRPr lang="x-none" sz="1400" dirty="0">
                        <a:latin typeface="Helvetica LT" panose="02000503040000020004" pitchFamily="2" charset="0"/>
                      </a:endParaRPr>
                    </a:p>
                  </a:txBody>
                  <a:tcPr marL="104032" marR="104032" marT="52016" marB="52016" anchor="ctr"/>
                </a:tc>
                <a:extLst>
                  <a:ext uri="{0D108BD9-81ED-4DB2-BD59-A6C34878D82A}">
                    <a16:rowId xmlns:a16="http://schemas.microsoft.com/office/drawing/2014/main" xmlns="" val="408315042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YACHAY TECH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6.044.010,84</a:t>
                      </a:r>
                      <a:endParaRPr lang="x-none" sz="1400" dirty="0">
                        <a:latin typeface="Helvetica LT" panose="02000503040000020004" pitchFamily="2" charset="0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19.440.960,91</a:t>
                      </a:r>
                      <a:endParaRPr lang="x-none" sz="1400" dirty="0">
                        <a:latin typeface="Helvetica LT" panose="02000503040000020004" pitchFamily="2" charset="0"/>
                      </a:endParaRPr>
                    </a:p>
                  </a:txBody>
                  <a:tcPr marL="104032" marR="104032" marT="52016" marB="52016" anchor="ctr"/>
                </a:tc>
                <a:extLst>
                  <a:ext uri="{0D108BD9-81ED-4DB2-BD59-A6C34878D82A}">
                    <a16:rowId xmlns:a16="http://schemas.microsoft.com/office/drawing/2014/main" xmlns="" val="1198672655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pPr lvl="1"/>
                      <a:r>
                        <a:rPr lang="es-EC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GENERAL</a:t>
                      </a:r>
                      <a:endParaRPr lang="x-none" sz="1800" dirty="0">
                        <a:latin typeface="+mn-lt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25.843.386,47 </a:t>
                      </a:r>
                      <a:endParaRPr lang="x-none" sz="1400" dirty="0">
                        <a:latin typeface="Helvetica LT" panose="02000503040000020004" pitchFamily="2" charset="0"/>
                      </a:endParaRPr>
                    </a:p>
                  </a:txBody>
                  <a:tcPr marL="104032" marR="104032" marT="52016" marB="520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71.869.269,27 </a:t>
                      </a:r>
                      <a:endParaRPr lang="x-none" sz="1400" dirty="0">
                        <a:latin typeface="Helvetica LT" panose="02000503040000020004" pitchFamily="2" charset="0"/>
                      </a:endParaRPr>
                    </a:p>
                  </a:txBody>
                  <a:tcPr marL="104032" marR="104032" marT="52016" marB="52016" anchor="ctr"/>
                </a:tc>
                <a:extLst>
                  <a:ext uri="{0D108BD9-81ED-4DB2-BD59-A6C34878D82A}">
                    <a16:rowId xmlns:a16="http://schemas.microsoft.com/office/drawing/2014/main" xmlns="" val="3489945782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15252CB-C1B8-4217-944B-30FF3485EEB9}"/>
              </a:ext>
            </a:extLst>
          </p:cNvPr>
          <p:cNvSpPr/>
          <p:nvPr/>
        </p:nvSpPr>
        <p:spPr>
          <a:xfrm>
            <a:off x="1061445" y="1484061"/>
            <a:ext cx="9809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/>
              <a:t>YACHAY INVERSIÓN DE RECURSOS FISCALES  2017 - 2018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22474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8A6CA67-B117-479D-B049-8A58D901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0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x-none" sz="10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6636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CONSEJO PROVINCIAL DE SEGURIDAD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309093" y="2871988"/>
            <a:ext cx="3606084" cy="118335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6 realizados con los miembros de la Mesa de Seguridad Ciudadana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F44BF28-C590-4F59-B0DC-54E5B8F04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01" y="1348238"/>
            <a:ext cx="7079400" cy="4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COMITÉ DE RIESGOS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57577" y="2820473"/>
            <a:ext cx="3065172" cy="140379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7 realizados con los miembros de las instituciones competentes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43199DA-1DEE-43BE-8B69-B67ECDB04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/>
          <a:stretch/>
        </p:blipFill>
        <p:spPr>
          <a:xfrm>
            <a:off x="3543300" y="1348238"/>
            <a:ext cx="7658100" cy="46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039635" y="226137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CONSEJO DE JEFES Y TENIENTES POLÍTICOS</a:t>
            </a: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38539" y="2691685"/>
            <a:ext cx="3148606" cy="1493949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9 realizados con los responsables de las Jefaturas y Tenencias Políticas.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EEDEF30-FCAE-4CA2-9D5F-82236E6C6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6" b="280"/>
          <a:stretch/>
        </p:blipFill>
        <p:spPr>
          <a:xfrm>
            <a:off x="4373524" y="1358068"/>
            <a:ext cx="7199865" cy="41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157554" y="984026"/>
            <a:ext cx="9876889" cy="870156"/>
          </a:xfrm>
        </p:spPr>
        <p:txBody>
          <a:bodyPr>
            <a:normAutofit fontScale="90000"/>
          </a:bodyPr>
          <a:lstStyle/>
          <a:p>
            <a:pPr algn="ctr"/>
            <a:r>
              <a:rPr lang="x-none" sz="3600" b="1" dirty="0">
                <a:latin typeface="Helvetica Neue"/>
              </a:rPr>
              <a:t>INTENDENCIA GENERAL DE POLICÍA</a:t>
            </a:r>
            <a:br>
              <a:rPr lang="x-none" sz="3600" b="1" dirty="0">
                <a:latin typeface="Helvetica Neue"/>
              </a:rPr>
            </a:br>
            <a:r>
              <a:rPr lang="x-none" sz="3600" b="1" dirty="0">
                <a:latin typeface="Helvetica Neue"/>
              </a:rPr>
              <a:t>832 OPERATIVOS</a:t>
            </a:r>
            <a:endParaRPr lang="es-EC" sz="3600" b="1" dirty="0">
              <a:latin typeface="Helvetica Neue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F431036-18BF-4DE3-B5B3-F18A8AB45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3" b="16419"/>
          <a:stretch/>
        </p:blipFill>
        <p:spPr>
          <a:xfrm>
            <a:off x="1157555" y="1917701"/>
            <a:ext cx="9876890" cy="41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2D32F1-1DE3-4CD3-854C-6724A0E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-408"/>
            <a:ext cx="12191276" cy="685840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20635" y="325682"/>
            <a:ext cx="7401232" cy="870156"/>
          </a:xfrm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latin typeface="Helvetica Neue"/>
              </a:rPr>
              <a:t>INTENDENCIA GENERAL DE POLICÍA</a:t>
            </a:r>
            <a:r>
              <a:rPr lang="es-EC" sz="2400" b="1" dirty="0">
                <a:latin typeface="Helvetica Neue"/>
              </a:rPr>
              <a:t/>
            </a:r>
            <a:br>
              <a:rPr lang="es-EC" sz="2400" b="1" dirty="0">
                <a:latin typeface="Helvetica Neue"/>
              </a:rPr>
            </a:br>
            <a:endParaRPr lang="es-EC" sz="2400" b="1" dirty="0">
              <a:latin typeface="Helvetica Neue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8213" y="1871094"/>
            <a:ext cx="3762422" cy="368156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>
                <a:latin typeface="Helvetica Neue"/>
              </a:rPr>
              <a:t>ACTIVIDAD:</a:t>
            </a:r>
          </a:p>
          <a:p>
            <a:pPr marL="0" indent="0" algn="just">
              <a:buNone/>
            </a:pPr>
            <a:r>
              <a:rPr lang="x-none" sz="2000" dirty="0"/>
              <a:t>Planificar, coordinar y ejecutar operativos de control de precios de los productos que por ley corresponda. </a:t>
            </a:r>
          </a:p>
          <a:p>
            <a:pPr marL="0" indent="0" algn="just">
              <a:buNone/>
            </a:pPr>
            <a:endParaRPr lang="es-ES" sz="1800" dirty="0">
              <a:latin typeface="Helvetica Neue"/>
            </a:endParaRPr>
          </a:p>
          <a:p>
            <a:pPr marL="0" lvl="0" indent="0" algn="just">
              <a:buNone/>
            </a:pPr>
            <a:r>
              <a:rPr lang="es-ES" sz="1800" b="1" dirty="0">
                <a:latin typeface="Helvetica Neue"/>
              </a:rPr>
              <a:t>RESULTADOS:</a:t>
            </a:r>
          </a:p>
          <a:p>
            <a:pPr marL="0" lvl="0" indent="0" algn="just">
              <a:buNone/>
            </a:pPr>
            <a:r>
              <a:rPr lang="x-none" sz="2000" dirty="0"/>
              <a:t>375 operativos.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49A45FC-D487-4938-8D7D-0E71C807FDF2}"/>
              </a:ext>
            </a:extLst>
          </p:cNvPr>
          <p:cNvSpPr txBox="1">
            <a:spLocks/>
          </p:cNvSpPr>
          <p:nvPr/>
        </p:nvSpPr>
        <p:spPr>
          <a:xfrm>
            <a:off x="4573035" y="478082"/>
            <a:ext cx="7401232" cy="87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b="1" dirty="0">
              <a:latin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2401130-E9A3-4B83-9CBC-B9C639D64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88" y="1500638"/>
            <a:ext cx="5844208" cy="438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1295</Words>
  <Application>Microsoft Office PowerPoint</Application>
  <PresentationFormat>Personalizado</PresentationFormat>
  <Paragraphs>404</Paragraphs>
  <Slides>46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Presentación de PowerPoint</vt:lpstr>
      <vt:lpstr>GOBERNACIÓN GESTIÓN 2017</vt:lpstr>
      <vt:lpstr>GABINETES PROVINCIALES</vt:lpstr>
      <vt:lpstr>FERIAS CIUDADANAS</vt:lpstr>
      <vt:lpstr>CONSEJO PROVINCIAL DE SEGURIDAD</vt:lpstr>
      <vt:lpstr>COMITÉ DE RIESGOS</vt:lpstr>
      <vt:lpstr>CONSEJO DE JEFES Y TENIENTES POLÍTICOS</vt:lpstr>
      <vt:lpstr>INTENDENCIA GENERAL DE POLICÍA 832 OPERATIVOS</vt:lpstr>
      <vt:lpstr>INTENDENCIA GENERAL DE POLICÍA </vt:lpstr>
      <vt:lpstr>INTENDENCIA GENERAL DE POLICÍA </vt:lpstr>
      <vt:lpstr>INTENDENCIA GENERAL DE POLICÍA </vt:lpstr>
      <vt:lpstr>INTENDENCIA GENERAL DE POLICÍA </vt:lpstr>
      <vt:lpstr>INTENDENCIA GENERAL DE POLICÍA </vt:lpstr>
      <vt:lpstr>INTENDENCIA GENERAL DE POLICÍA </vt:lpstr>
      <vt:lpstr>INTENDENCIA GENERAL DE POLICÍA </vt:lpstr>
      <vt:lpstr>INTENDENCIA GENERAL DE POLICÍA </vt:lpstr>
      <vt:lpstr>INTENDENCIA GENERAL DE POLICÍA </vt:lpstr>
      <vt:lpstr>OBRAS EMBLEMÁTICAS 2017</vt:lpstr>
      <vt:lpstr>CONSTRUCCIÓN DEL PROYECTO INSTITUTO TECNOLÓGICO SUPERIOR " COTACACHI"</vt:lpstr>
      <vt:lpstr>CORPORACIÓN NACIONAL DE TELECOMUNICACIONES</vt:lpstr>
      <vt:lpstr>MINISTERIO DE SALUD COORDINACIÓN ZONA 1 - 2017</vt:lpstr>
      <vt:lpstr>CONSTRUCCIÓN UEM GONZÁLEZ SUÁREZ</vt:lpstr>
      <vt:lpstr>EMELNORTE</vt:lpstr>
      <vt:lpstr>ALUMBRADO PÚBLICO</vt:lpstr>
      <vt:lpstr>GESTIÓN</vt:lpstr>
      <vt:lpstr>SECRETARÍA NACIONAL DE PLANIFICACIÓN Y DESARROLLO - SENPLADES </vt:lpstr>
      <vt:lpstr>PROYECTO NACIONAL DE GANADERÍA SOSTENIBLE</vt:lpstr>
      <vt:lpstr>ACCESO A TIERRAS DE LOS PRODUCTORES FAMILIARES Y LEGALIZACIÓN MASIVA DE TIERRAS</vt:lpstr>
      <vt:lpstr>MINISTERO DE TRANSPORTE Y OBRAS PÚBLICAS</vt:lpstr>
      <vt:lpstr>MINISTERO DE TRANSPORTE Y OBRAS PÚBLICAS</vt:lpstr>
      <vt:lpstr>CONSTRUCCIÓN DE LA PRIMERA FASE DEL PARQUE DEL LAGO SAN PABLO </vt:lpstr>
      <vt:lpstr>GESTIÓN ADMINISTRATIVA</vt:lpstr>
      <vt:lpstr>GESTIÓN ADMINISTRATIVA</vt:lpstr>
      <vt:lpstr>ACREDITACIÓN INTERNACIONAL DE CANADÁ</vt:lpstr>
      <vt:lpstr>CRÉDITOS OTORGADOS</vt:lpstr>
      <vt:lpstr>VIABILIDADES TÉCNICAS 2017</vt:lpstr>
      <vt:lpstr>TERMINOS DE REFERENCIA 2017</vt:lpstr>
      <vt:lpstr>CRÉDITOS OTORGADOS</vt:lpstr>
      <vt:lpstr>CRÉDITOS OTORGADOS</vt:lpstr>
      <vt:lpstr>CRÉDITOS OTORGADOS</vt:lpstr>
      <vt:lpstr>DESARROLLO INFANTIL INTEGRAL</vt:lpstr>
      <vt:lpstr>PERSONAS ADULTAS  MAYORES</vt:lpstr>
      <vt:lpstr>PERSONAS CON DISCAPACIDAD</vt:lpstr>
      <vt:lpstr>OBRAS EN YACHAY</vt:lpstr>
      <vt:lpstr>Presentación de PowerPoint</vt:lpstr>
      <vt:lpstr>GRACIAS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"JC ART  (Gabriel Collaguazo)"</dc:creator>
  <cp:lastModifiedBy>Planificacion</cp:lastModifiedBy>
  <cp:revision>142</cp:revision>
  <dcterms:created xsi:type="dcterms:W3CDTF">2017-11-25T21:12:59Z</dcterms:created>
  <dcterms:modified xsi:type="dcterms:W3CDTF">2018-03-08T20:29:26Z</dcterms:modified>
</cp:coreProperties>
</file>